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Lato"/>
      <p:regular r:id="rId13"/>
      <p:bold r:id="rId14"/>
      <p:italic r:id="rId15"/>
      <p:boldItalic r:id="rId16"/>
    </p:embeddedFont>
    <p:embeddedFont>
      <p:font typeface="Old Standard TT"/>
      <p:regular r:id="rId17"/>
      <p:bold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Lato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ato-italic.fntdata"/><Relationship Id="rId14" Type="http://schemas.openxmlformats.org/officeDocument/2006/relationships/font" Target="fonts/Lato-bold.fntdata"/><Relationship Id="rId17" Type="http://schemas.openxmlformats.org/officeDocument/2006/relationships/font" Target="fonts/OldStandardTT-regular.fntdata"/><Relationship Id="rId16" Type="http://schemas.openxmlformats.org/officeDocument/2006/relationships/font" Target="fonts/Lato-boldItalic.fntdata"/><Relationship Id="rId5" Type="http://schemas.openxmlformats.org/officeDocument/2006/relationships/slide" Target="slides/slide1.xml"/><Relationship Id="rId19" Type="http://schemas.openxmlformats.org/officeDocument/2006/relationships/font" Target="fonts/OldStandardTT-italic.fntdata"/><Relationship Id="rId6" Type="http://schemas.openxmlformats.org/officeDocument/2006/relationships/slide" Target="slides/slide2.xml"/><Relationship Id="rId18" Type="http://schemas.openxmlformats.org/officeDocument/2006/relationships/font" Target="fonts/OldStandardTT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7" name="Shape 17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en"/>
              <a:t>Calculating</a:t>
            </a:r>
            <a:r>
              <a:rPr lang="en"/>
              <a:t>: </a:t>
            </a:r>
            <a:r>
              <a:rPr lang="en"/>
              <a:t>Discount Prices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Consumer Math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Discount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5526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00FF00"/>
                </a:solidFill>
                <a:latin typeface="Lato"/>
                <a:ea typeface="Lato"/>
                <a:cs typeface="Lato"/>
                <a:sym typeface="Lato"/>
              </a:rPr>
              <a:t>Discount amount</a:t>
            </a:r>
            <a:r>
              <a:rPr lang="en" sz="4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en" sz="4400">
                <a:solidFill>
                  <a:srgbClr val="00FFFF"/>
                </a:solidFill>
                <a:latin typeface="Lato"/>
                <a:ea typeface="Lato"/>
                <a:cs typeface="Lato"/>
                <a:sym typeface="Lato"/>
              </a:rPr>
              <a:t>Item(s) cost</a:t>
            </a:r>
            <a:r>
              <a:rPr lang="en" sz="4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4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x </a:t>
            </a:r>
            <a:r>
              <a:rPr lang="en" sz="440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Discount Rate [represents as a</a:t>
            </a:r>
          </a:p>
          <a:p>
            <a:pPr indent="387350" lvl="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FF00FF"/>
                </a:solidFill>
                <a:latin typeface="Lato"/>
                <a:ea typeface="Lato"/>
                <a:cs typeface="Lato"/>
                <a:sym typeface="Lato"/>
              </a:rPr>
              <a:t>percentage {%}]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292625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4800"/>
              <a:t>Sales Discount Price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540300" y="1628800"/>
            <a:ext cx="8520600" cy="3397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Sales Price</a:t>
            </a:r>
            <a:r>
              <a:rPr lang="en" sz="4400">
                <a:latin typeface="Lato"/>
                <a:ea typeface="Lato"/>
                <a:cs typeface="Lato"/>
                <a:sym typeface="Lato"/>
              </a:rPr>
              <a:t> = </a:t>
            </a:r>
            <a:r>
              <a:rPr lang="en" sz="4400">
                <a:solidFill>
                  <a:srgbClr val="00FFFF"/>
                </a:solidFill>
                <a:latin typeface="Lato"/>
                <a:ea typeface="Lato"/>
                <a:cs typeface="Lato"/>
                <a:sym typeface="Lato"/>
              </a:rPr>
              <a:t>Item(s) cost</a:t>
            </a:r>
            <a:r>
              <a:rPr lang="en" sz="44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4400">
                <a:latin typeface="Lato"/>
                <a:ea typeface="Lato"/>
                <a:cs typeface="Lato"/>
                <a:sym typeface="Lato"/>
              </a:rPr>
              <a:t>-   </a:t>
            </a:r>
            <a:r>
              <a:rPr lang="en" sz="4400">
                <a:solidFill>
                  <a:srgbClr val="00FF00"/>
                </a:solidFill>
                <a:latin typeface="Lato"/>
                <a:ea typeface="Lato"/>
                <a:cs typeface="Lato"/>
                <a:sym typeface="Lato"/>
              </a:rPr>
              <a:t>Discount amount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30575" y="1135650"/>
            <a:ext cx="2782800" cy="28722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T.V. is </a:t>
            </a:r>
            <a:r>
              <a:rPr lang="en" sz="2400"/>
              <a:t>normally</a:t>
            </a:r>
            <a:r>
              <a:rPr lang="en" sz="2400"/>
              <a:t> $154.88. The TV is currently on sale for 40% off. What is the discount amount and the new sales price?</a:t>
            </a:r>
          </a:p>
        </p:txBody>
      </p:sp>
      <p:pic>
        <p:nvPicPr>
          <p:cNvPr descr="Calculate-a-Discount-Step-11-Version-3.jpg"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65475" y="479850"/>
            <a:ext cx="5578375" cy="41837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90250" y="752700"/>
            <a:ext cx="2745000" cy="386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Camera is on sale for 15% off its </a:t>
            </a:r>
            <a:r>
              <a:rPr lang="en" sz="2400"/>
              <a:t>original</a:t>
            </a:r>
            <a:r>
              <a:rPr lang="en" sz="2400"/>
              <a:t> price. What is the sale price?</a:t>
            </a:r>
          </a:p>
        </p:txBody>
      </p:sp>
      <p:pic>
        <p:nvPicPr>
          <p:cNvPr descr="Calculate-a-Discount-Step-12-Version-3.jpg"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5251" y="413138"/>
            <a:ext cx="5756351" cy="4317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rcentages-of-Increase-and-Decrease-Step-3.jp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5075" y="196575"/>
            <a:ext cx="6333849" cy="4750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490650"/>
            <a:ext cx="8520600" cy="61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the Discount Rate (%)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-54250" y="1331275"/>
            <a:ext cx="7581300" cy="7809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457200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en" sz="4400">
                <a:solidFill>
                  <a:srgbClr val="00FFFF"/>
                </a:solidFill>
                <a:latin typeface="Lato"/>
                <a:ea typeface="Lato"/>
                <a:cs typeface="Lato"/>
                <a:sym typeface="Lato"/>
              </a:rPr>
              <a:t>Original Price </a:t>
            </a:r>
            <a:r>
              <a:rPr lang="en" sz="4400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- </a:t>
            </a:r>
            <a:r>
              <a:rPr lang="en" sz="4400">
                <a:solidFill>
                  <a:srgbClr val="FF9900"/>
                </a:solidFill>
                <a:latin typeface="Lato"/>
                <a:ea typeface="Lato"/>
                <a:cs typeface="Lato"/>
                <a:sym typeface="Lato"/>
              </a:rPr>
              <a:t>Sales Price</a:t>
            </a:r>
          </a:p>
          <a:p>
            <a:pPr indent="-69850" lvl="0" marL="457200" rtl="0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sz="4400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356175" y="1813350"/>
            <a:ext cx="6580500" cy="5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__________________________________________________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-171525" y="2112300"/>
            <a:ext cx="6569100" cy="7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387350" lvl="0" marL="137160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4400">
                <a:solidFill>
                  <a:srgbClr val="00FFFF"/>
                </a:solidFill>
                <a:latin typeface="Lato"/>
                <a:ea typeface="Lato"/>
                <a:cs typeface="Lato"/>
                <a:sym typeface="Lato"/>
              </a:rPr>
              <a:t>Original Price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998325" y="1665075"/>
            <a:ext cx="593100" cy="90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69850" lvl="0" mar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" sz="4400">
                <a:latin typeface="Lato"/>
                <a:ea typeface="Lato"/>
                <a:cs typeface="Lato"/>
                <a:sym typeface="Lato"/>
              </a:rPr>
              <a:t>x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7447225" y="1722100"/>
            <a:ext cx="1984500" cy="108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3600">
                <a:solidFill>
                  <a:srgbClr val="9900FF"/>
                </a:solidFill>
              </a:rPr>
              <a:t>100 (%)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ercent Increase-Decrease Problem.jpg"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9112" y="184587"/>
            <a:ext cx="6365776" cy="4774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