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5143500" cx="9144000"/>
  <p:notesSz cx="6858000" cy="9144000"/>
  <p:embeddedFontLst>
    <p:embeddedFont>
      <p:font typeface="Amatic SC"/>
      <p:regular r:id="rId20"/>
      <p:bold r:id="rId21"/>
    </p:embeddedFont>
    <p:embeddedFont>
      <p:font typeface="Source Code Pro"/>
      <p:regular r:id="rId22"/>
      <p:bold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32C8D517-D439-4235-AC2C-B79D2CF512FD}">
  <a:tblStyle styleId="{32C8D517-D439-4235-AC2C-B79D2CF512F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AmaticSC-regular.fntdata"/><Relationship Id="rId11" Type="http://schemas.openxmlformats.org/officeDocument/2006/relationships/slide" Target="slides/slide6.xml"/><Relationship Id="rId22" Type="http://schemas.openxmlformats.org/officeDocument/2006/relationships/font" Target="fonts/SourceCodePro-regular.fntdata"/><Relationship Id="rId10" Type="http://schemas.openxmlformats.org/officeDocument/2006/relationships/slide" Target="slides/slide5.xml"/><Relationship Id="rId21" Type="http://schemas.openxmlformats.org/officeDocument/2006/relationships/font" Target="fonts/AmaticSC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font" Target="fonts/SourceCodePro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8000"/>
            </a:lvl1pPr>
            <a:lvl2pPr lvl="1" algn="ctr">
              <a:spcBef>
                <a:spcPts val="0"/>
              </a:spcBef>
              <a:buSzPct val="100000"/>
              <a:defRPr sz="8000"/>
            </a:lvl2pPr>
            <a:lvl3pPr lvl="2" algn="ctr">
              <a:spcBef>
                <a:spcPts val="0"/>
              </a:spcBef>
              <a:buSzPct val="100000"/>
              <a:defRPr sz="8000"/>
            </a:lvl3pPr>
            <a:lvl4pPr lvl="3" algn="ctr">
              <a:spcBef>
                <a:spcPts val="0"/>
              </a:spcBef>
              <a:buSzPct val="100000"/>
              <a:defRPr sz="8000"/>
            </a:lvl4pPr>
            <a:lvl5pPr lvl="4" algn="ctr">
              <a:spcBef>
                <a:spcPts val="0"/>
              </a:spcBef>
              <a:buSzPct val="100000"/>
              <a:defRPr sz="8000"/>
            </a:lvl5pPr>
            <a:lvl6pPr lvl="5" algn="ctr">
              <a:spcBef>
                <a:spcPts val="0"/>
              </a:spcBef>
              <a:buSzPct val="100000"/>
              <a:defRPr sz="8000"/>
            </a:lvl6pPr>
            <a:lvl7pPr lvl="6" algn="ctr">
              <a:spcBef>
                <a:spcPts val="0"/>
              </a:spcBef>
              <a:buSzPct val="100000"/>
              <a:defRPr sz="8000"/>
            </a:lvl7pPr>
            <a:lvl8pPr lvl="7" algn="ctr">
              <a:spcBef>
                <a:spcPts val="0"/>
              </a:spcBef>
              <a:buSzPct val="100000"/>
              <a:defRPr sz="8000"/>
            </a:lvl8pPr>
            <a:lvl9pPr lvl="8" algn="ctr">
              <a:spcBef>
                <a:spcPts val="0"/>
              </a:spcBef>
              <a:buSzPct val="100000"/>
              <a:defRPr sz="80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2" type="body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4000"/>
            </a:lvl1pPr>
            <a:lvl2pPr lvl="1">
              <a:spcBef>
                <a:spcPts val="0"/>
              </a:spcBef>
              <a:buSzPct val="100000"/>
              <a:defRPr sz="4000"/>
            </a:lvl2pPr>
            <a:lvl3pPr lvl="2">
              <a:spcBef>
                <a:spcPts val="0"/>
              </a:spcBef>
              <a:buSzPct val="100000"/>
              <a:defRPr sz="4000"/>
            </a:lvl3pPr>
            <a:lvl4pPr lvl="3">
              <a:spcBef>
                <a:spcPts val="0"/>
              </a:spcBef>
              <a:buSzPct val="100000"/>
              <a:defRPr sz="4000"/>
            </a:lvl4pPr>
            <a:lvl5pPr lvl="4">
              <a:spcBef>
                <a:spcPts val="0"/>
              </a:spcBef>
              <a:buSzPct val="100000"/>
              <a:defRPr sz="4000"/>
            </a:lvl5pPr>
            <a:lvl6pPr lvl="5">
              <a:spcBef>
                <a:spcPts val="0"/>
              </a:spcBef>
              <a:buSzPct val="100000"/>
              <a:defRPr sz="4000"/>
            </a:lvl6pPr>
            <a:lvl7pPr lvl="6">
              <a:spcBef>
                <a:spcPts val="0"/>
              </a:spcBef>
              <a:buSzPct val="100000"/>
              <a:defRPr sz="4000"/>
            </a:lvl7pPr>
            <a:lvl8pPr lvl="7">
              <a:spcBef>
                <a:spcPts val="0"/>
              </a:spcBef>
              <a:buSzPct val="100000"/>
              <a:defRPr sz="4000"/>
            </a:lvl8pPr>
            <a:lvl9pPr lvl="8">
              <a:spcBef>
                <a:spcPts val="0"/>
              </a:spcBef>
              <a:buSzPct val="100000"/>
              <a:defRPr sz="4000"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bg>
      <p:bgPr>
        <a:solidFill>
          <a:schemeClr val="accent4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9" name="Shape 3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/>
        </p:txBody>
      </p:sp>
      <p:sp>
        <p:nvSpPr>
          <p:cNvPr id="40" name="Shape 40"/>
          <p:cNvSpPr txBox="1"/>
          <p:nvPr>
            <p:ph idx="1" type="subTitle"/>
          </p:nvPr>
        </p:nvSpPr>
        <p:spPr>
          <a:xfrm>
            <a:off x="265500" y="2845222"/>
            <a:ext cx="4045200" cy="1345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matic SC"/>
              <a:buNone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each-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s://www.experian.com/blogs/ask-experian/credit-education/score-basics/what-is-a-good-credit-score/" TargetMode="External"/><Relationship Id="rId4" Type="http://schemas.openxmlformats.org/officeDocument/2006/relationships/hyperlink" Target="https://www.youtube.com/watch?v=74pIfAOVuEA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Credit Score</a:t>
            </a:r>
          </a:p>
        </p:txBody>
      </p:sp>
      <p:sp>
        <p:nvSpPr>
          <p:cNvPr id="57" name="Shape 57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Consumer Math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Credit score, does </a:t>
            </a:r>
            <a:r>
              <a:rPr i="1" lang="en" u="sng"/>
              <a:t>not</a:t>
            </a:r>
            <a:r>
              <a:rPr lang="en"/>
              <a:t> consider the following:</a:t>
            </a:r>
          </a:p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36550" lvl="0" marL="457200" rtl="0">
              <a:lnSpc>
                <a:spcPct val="100000"/>
              </a:lnSpc>
              <a:spcBef>
                <a:spcPts val="0"/>
              </a:spcBef>
              <a:buSzPct val="100000"/>
              <a:buChar char="➔"/>
            </a:pPr>
            <a:r>
              <a:rPr lang="en" sz="1700"/>
              <a:t>Race, color, religion, national </a:t>
            </a:r>
            <a:r>
              <a:rPr lang="en" sz="1700"/>
              <a:t>origin</a:t>
            </a:r>
            <a:r>
              <a:rPr lang="en" sz="1700"/>
              <a:t>, sex or </a:t>
            </a:r>
            <a:r>
              <a:rPr lang="en" sz="1700"/>
              <a:t>marital</a:t>
            </a:r>
            <a:r>
              <a:rPr lang="en" sz="1700"/>
              <a:t> status (U.S. law prohibits credit scoring formulas from using these facts)</a:t>
            </a:r>
          </a:p>
          <a:p>
            <a:pPr indent="-336550" lvl="0" marL="457200" rtl="0">
              <a:lnSpc>
                <a:spcPct val="100000"/>
              </a:lnSpc>
              <a:spcBef>
                <a:spcPts val="0"/>
              </a:spcBef>
              <a:buSzPct val="100000"/>
              <a:buChar char="➔"/>
            </a:pPr>
            <a:r>
              <a:rPr lang="en" sz="1700"/>
              <a:t>Age</a:t>
            </a:r>
          </a:p>
          <a:p>
            <a:pPr indent="-336550" lvl="0" marL="457200" rtl="0">
              <a:lnSpc>
                <a:spcPct val="100000"/>
              </a:lnSpc>
              <a:spcBef>
                <a:spcPts val="0"/>
              </a:spcBef>
              <a:buSzPct val="100000"/>
              <a:buChar char="➔"/>
            </a:pPr>
            <a:r>
              <a:rPr lang="en" sz="1700"/>
              <a:t>Salary, occupation, title, employer, date employed or employment history (however lender may consider this information when making loan approval decisions)</a:t>
            </a:r>
          </a:p>
          <a:p>
            <a:pPr indent="-336550" lvl="0" marL="457200" rtl="0">
              <a:lnSpc>
                <a:spcPct val="100000"/>
              </a:lnSpc>
              <a:spcBef>
                <a:spcPts val="0"/>
              </a:spcBef>
              <a:buSzPct val="100000"/>
              <a:buChar char="➔"/>
            </a:pPr>
            <a:r>
              <a:rPr lang="en" sz="1700"/>
              <a:t>Where you live</a:t>
            </a:r>
          </a:p>
          <a:p>
            <a:pPr indent="-336550" lvl="0" marL="457200" rtl="0">
              <a:lnSpc>
                <a:spcPct val="100000"/>
              </a:lnSpc>
              <a:spcBef>
                <a:spcPts val="0"/>
              </a:spcBef>
              <a:buSzPct val="100000"/>
              <a:buChar char="➔"/>
            </a:pPr>
            <a:r>
              <a:rPr lang="en" sz="1700"/>
              <a:t>Certain types of inquiries</a:t>
            </a:r>
          </a:p>
          <a:p>
            <a:pPr indent="-228600" lvl="1" marL="914400" rtl="0">
              <a:lnSpc>
                <a:spcPct val="100000"/>
              </a:lnSpc>
              <a:spcBef>
                <a:spcPts val="0"/>
              </a:spcBef>
              <a:buChar char="◆"/>
            </a:pPr>
            <a:r>
              <a:rPr lang="en"/>
              <a:t>C</a:t>
            </a:r>
            <a:r>
              <a:rPr lang="en"/>
              <a:t>onsumer disclosure inquiry: r</a:t>
            </a:r>
            <a:r>
              <a:rPr lang="en"/>
              <a:t>equests you have made for your own credit report</a:t>
            </a:r>
          </a:p>
          <a:p>
            <a:pPr indent="-228600" lvl="1" marL="914400" rtl="0">
              <a:lnSpc>
                <a:spcPct val="100000"/>
              </a:lnSpc>
              <a:spcBef>
                <a:spcPts val="0"/>
              </a:spcBef>
              <a:buChar char="◆"/>
            </a:pPr>
            <a:r>
              <a:rPr lang="en"/>
              <a:t>Promotional inquiry: requests made by lenders in order to make “preapproved” credit offers</a:t>
            </a:r>
          </a:p>
          <a:p>
            <a:pPr indent="-228600" lvl="1" marL="914400" rtl="0">
              <a:lnSpc>
                <a:spcPct val="100000"/>
              </a:lnSpc>
              <a:spcBef>
                <a:spcPts val="0"/>
              </a:spcBef>
              <a:buChar char="◆"/>
            </a:pPr>
            <a:r>
              <a:rPr lang="en"/>
              <a:t>Account review inquiry: requests made by lenders to review your accounts with them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Credit history</a:t>
            </a:r>
          </a:p>
        </p:txBody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➔"/>
            </a:pPr>
            <a:r>
              <a:rPr i="1" lang="en"/>
              <a:t>Definition:</a:t>
            </a:r>
            <a:r>
              <a:rPr lang="en"/>
              <a:t> </a:t>
            </a:r>
            <a:r>
              <a:rPr lang="en"/>
              <a:t>the complete record of your borrowing and repayment </a:t>
            </a:r>
            <a:r>
              <a:rPr lang="en"/>
              <a:t>performance</a:t>
            </a:r>
          </a:p>
          <a:p>
            <a:pPr indent="-228600" lvl="0" marL="457200" rtl="0">
              <a:spcBef>
                <a:spcPts val="0"/>
              </a:spcBef>
              <a:buChar char="➔"/>
            </a:pPr>
            <a:r>
              <a:rPr lang="en"/>
              <a:t>Creditor look at your credit history to </a:t>
            </a:r>
            <a:r>
              <a:rPr lang="en"/>
              <a:t>determine</a:t>
            </a:r>
            <a:r>
              <a:rPr lang="en"/>
              <a:t> your </a:t>
            </a:r>
            <a:r>
              <a:rPr lang="en"/>
              <a:t>ability</a:t>
            </a:r>
            <a:r>
              <a:rPr lang="en"/>
              <a:t> to pay off a new debt (loan or credit card)</a:t>
            </a:r>
          </a:p>
          <a:p>
            <a:pPr indent="-228600" lvl="0" marL="457200" rtl="0">
              <a:spcBef>
                <a:spcPts val="0"/>
              </a:spcBef>
              <a:buChar char="➔"/>
            </a:pPr>
            <a:r>
              <a:rPr lang="en"/>
              <a:t>Your credit history is on file at </a:t>
            </a:r>
            <a:r>
              <a:rPr i="1" lang="en"/>
              <a:t>Credit Bureaus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Credit Bureau</a:t>
            </a:r>
          </a:p>
        </p:txBody>
      </p:sp>
      <p:sp>
        <p:nvSpPr>
          <p:cNvPr id="125" name="Shape 125"/>
          <p:cNvSpPr txBox="1"/>
          <p:nvPr>
            <p:ph idx="1" type="subTitle"/>
          </p:nvPr>
        </p:nvSpPr>
        <p:spPr>
          <a:xfrm>
            <a:off x="265500" y="2845222"/>
            <a:ext cx="4045200" cy="13455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i="1" lang="en"/>
              <a:t>Definition:</a:t>
            </a:r>
            <a:r>
              <a:rPr lang="en"/>
              <a:t> gathers, stores, and sells credit information to business subscribers</a:t>
            </a:r>
          </a:p>
        </p:txBody>
      </p:sp>
      <p:sp>
        <p:nvSpPr>
          <p:cNvPr id="126" name="Shape 126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3 Big National Credit Bureau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TransUnion</a:t>
            </a:r>
          </a:p>
          <a:p>
            <a:pPr indent="-228600" lvl="1" marL="914400" rtl="0">
              <a:spcBef>
                <a:spcPts val="0"/>
              </a:spcBef>
              <a:buAutoNum type="alphaLcPeriod"/>
            </a:pPr>
            <a:r>
              <a:rPr lang="en"/>
              <a:t>www.transunion.com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Experian</a:t>
            </a:r>
          </a:p>
          <a:p>
            <a:pPr indent="-228600" lvl="1" marL="914400" rtl="0">
              <a:spcBef>
                <a:spcPts val="0"/>
              </a:spcBef>
              <a:buAutoNum type="alphaLcPeriod"/>
            </a:pPr>
            <a:r>
              <a:rPr lang="en"/>
              <a:t>www.experian.com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Equifax</a:t>
            </a:r>
          </a:p>
          <a:p>
            <a:pPr indent="-228600" lvl="1" marL="914400">
              <a:spcBef>
                <a:spcPts val="0"/>
              </a:spcBef>
              <a:buAutoNum type="alphaLcPeriod"/>
            </a:pPr>
            <a:r>
              <a:rPr lang="en"/>
              <a:t>www.equifax.com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Credit report</a:t>
            </a:r>
          </a:p>
        </p:txBody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➔"/>
            </a:pPr>
            <a:r>
              <a:rPr lang="en"/>
              <a:t>Definition: written statement of a consumer’s credit history, issued by a credit bureau to its business subscribers</a:t>
            </a:r>
          </a:p>
          <a:p>
            <a:pPr indent="-228600" lvl="0" marL="457200" rtl="0">
              <a:spcBef>
                <a:spcPts val="0"/>
              </a:spcBef>
              <a:buChar char="➔"/>
            </a:pPr>
            <a:r>
              <a:rPr lang="en"/>
              <a:t>Ordinarily, credit bureaus will charge you $5-$15 to </a:t>
            </a:r>
            <a:r>
              <a:rPr lang="en"/>
              <a:t>receive</a:t>
            </a:r>
            <a:r>
              <a:rPr lang="en"/>
              <a:t> your credit file information (credit report)</a:t>
            </a:r>
          </a:p>
          <a:p>
            <a:pPr indent="-228600" lvl="1" marL="914400">
              <a:spcBef>
                <a:spcPts val="0"/>
              </a:spcBef>
              <a:buChar char="◆"/>
            </a:pPr>
            <a:r>
              <a:rPr lang="en"/>
              <a:t>However, if you are denied credit you can get a free credit report when you request it within 30 days of denial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Bibliography </a:t>
            </a:r>
          </a:p>
        </p:txBody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457200" lvl="0" mar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u="sng">
                <a:solidFill>
                  <a:srgbClr val="666666"/>
                </a:solidFill>
                <a:hlinkClick r:id="rId3"/>
              </a:rPr>
              <a:t>https://www.experian.com/blogs/ask-experian/credit-education/score-basics/what-is-a-good-credit-score/</a:t>
            </a:r>
          </a:p>
          <a:p>
            <a:pPr indent="457200" lvl="0" mar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u="sng">
                <a:solidFill>
                  <a:srgbClr val="666666"/>
                </a:solidFill>
                <a:hlinkClick r:id="rId4"/>
              </a:rPr>
              <a:t>https://www.youtube.com/watch?v=74pIfAOVuEA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</a:t>
            </a:r>
            <a:r>
              <a:rPr i="1" lang="en"/>
              <a:t>Ryan, Joan</a:t>
            </a:r>
            <a:r>
              <a:rPr lang="en"/>
              <a:t>. </a:t>
            </a:r>
            <a:r>
              <a:rPr lang="en" u="sng"/>
              <a:t>Managing Your Personal Finances</a:t>
            </a:r>
            <a:r>
              <a:rPr lang="en"/>
              <a:t>.(pg.406-408) Unit 4 Credit Management - Chapter 17 Credit Records and Law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is it?</a:t>
            </a:r>
          </a:p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➔"/>
            </a:pPr>
            <a:r>
              <a:rPr lang="en"/>
              <a:t>Show banks how </a:t>
            </a:r>
            <a:r>
              <a:rPr lang="en"/>
              <a:t>responsible</a:t>
            </a:r>
            <a:r>
              <a:rPr lang="en"/>
              <a:t> you are at paying back money that you own</a:t>
            </a:r>
          </a:p>
          <a:p>
            <a:pPr indent="-228600" lvl="1" marL="914400" rtl="0">
              <a:spcBef>
                <a:spcPts val="0"/>
              </a:spcBef>
              <a:buChar char="◆"/>
            </a:pPr>
            <a:r>
              <a:rPr lang="en"/>
              <a:t>It shows your likelihood of paying back a loan</a:t>
            </a:r>
          </a:p>
          <a:p>
            <a:pPr indent="-228600" lvl="1" marL="914400" rtl="0">
              <a:spcBef>
                <a:spcPts val="0"/>
              </a:spcBef>
              <a:buChar char="◆"/>
            </a:pPr>
            <a:r>
              <a:rPr lang="en"/>
              <a:t>Show how likely you are to default on the loan they give you</a:t>
            </a:r>
          </a:p>
          <a:p>
            <a:pPr indent="-228600" lvl="0" marL="457200" rtl="0">
              <a:spcBef>
                <a:spcPts val="0"/>
              </a:spcBef>
              <a:buChar char="➔"/>
            </a:pPr>
            <a:r>
              <a:rPr lang="en"/>
              <a:t> Ranges from 300-850</a:t>
            </a:r>
          </a:p>
          <a:p>
            <a:pPr indent="-228600" lvl="1" marL="914400" rtl="0">
              <a:spcBef>
                <a:spcPts val="0"/>
              </a:spcBef>
              <a:buChar char="◆"/>
            </a:pPr>
            <a:r>
              <a:rPr lang="en"/>
              <a:t>Best rates give to Credit Scores above 740</a:t>
            </a:r>
          </a:p>
          <a:p>
            <a:pPr indent="-228600" lvl="1" marL="914400" rtl="0">
              <a:spcBef>
                <a:spcPts val="0"/>
              </a:spcBef>
              <a:buChar char="◆"/>
            </a:pPr>
            <a:r>
              <a:rPr lang="en"/>
              <a:t>Higher the score, lower the interest rate on a loan</a:t>
            </a:r>
          </a:p>
          <a:p>
            <a:pPr indent="-228600" lvl="2" marL="1371600" rtl="0">
              <a:spcBef>
                <a:spcPts val="0"/>
              </a:spcBef>
              <a:buChar char="●"/>
            </a:pPr>
            <a:r>
              <a:rPr lang="en"/>
              <a:t>Good credit score, good(low) rates on loans</a:t>
            </a:r>
          </a:p>
          <a:p>
            <a:pPr indent="-228600" lvl="1" marL="914400" rtl="0">
              <a:spcBef>
                <a:spcPts val="0"/>
              </a:spcBef>
              <a:buChar char="◆"/>
            </a:pPr>
            <a:r>
              <a:rPr lang="en"/>
              <a:t>Lower the score, higher change you default on the loan they give you. Therefore, you get charged a higher interest rate</a:t>
            </a:r>
          </a:p>
          <a:p>
            <a:pPr indent="-228600" lvl="2" marL="1371600" rtl="0">
              <a:spcBef>
                <a:spcPts val="0"/>
              </a:spcBef>
              <a:buChar char="●"/>
            </a:pPr>
            <a:r>
              <a:rPr lang="en"/>
              <a:t>Bad credit score, bad(high) rates on loans</a:t>
            </a:r>
          </a:p>
          <a:p>
            <a:pPr indent="-228600" lvl="2" marL="1371600" rtl="0">
              <a:spcBef>
                <a:spcPts val="0"/>
              </a:spcBef>
              <a:buChar char="●"/>
            </a:pPr>
            <a:r>
              <a:rPr lang="en"/>
              <a:t>Worst case, they deny you a loan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311700" y="267075"/>
            <a:ext cx="8520600" cy="801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How does it help? Why do i need it?</a:t>
            </a:r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311700" y="1068075"/>
            <a:ext cx="8520600" cy="3340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36550" lvl="0" marL="457200" rtl="0">
              <a:spcBef>
                <a:spcPts val="0"/>
              </a:spcBef>
              <a:buSzPct val="100000"/>
              <a:buChar char="➔"/>
            </a:pPr>
            <a:r>
              <a:rPr lang="en" sz="1700"/>
              <a:t>Need a good credit score in order to invest in real estate, get business loans, leverage your money, grow your wealth</a:t>
            </a:r>
          </a:p>
          <a:p>
            <a:pPr indent="-336550" lvl="0" marL="457200" rtl="0">
              <a:spcBef>
                <a:spcPts val="0"/>
              </a:spcBef>
              <a:buSzPct val="100000"/>
              <a:buChar char="➔"/>
            </a:pPr>
            <a:r>
              <a:rPr lang="en" sz="1700"/>
              <a:t>It’s not about getting in debt, it about showing banks you are responsible with the debt you are given and can pay it off on time, every single month, as agreed</a:t>
            </a:r>
          </a:p>
          <a:p>
            <a:pPr indent="-336550" lvl="0" marL="457200" rtl="0">
              <a:spcBef>
                <a:spcPts val="0"/>
              </a:spcBef>
              <a:buSzPct val="100000"/>
              <a:buChar char="➔"/>
            </a:pPr>
            <a:r>
              <a:rPr lang="en" sz="1700">
                <a:solidFill>
                  <a:srgbClr val="575756"/>
                </a:solidFill>
                <a:highlight>
                  <a:srgbClr val="FFFFFF"/>
                </a:highlight>
              </a:rPr>
              <a:t>Having good credit is important, because it determines whether you’ll qualify for a loan. </a:t>
            </a:r>
          </a:p>
          <a:p>
            <a:pPr indent="-336550" lvl="1" marL="914400" rtl="0">
              <a:spcBef>
                <a:spcPts val="0"/>
              </a:spcBef>
              <a:buSzPct val="100000"/>
              <a:buChar char="◆"/>
            </a:pPr>
            <a:r>
              <a:rPr lang="en">
                <a:solidFill>
                  <a:srgbClr val="575756"/>
                </a:solidFill>
                <a:highlight>
                  <a:srgbClr val="FFFFFF"/>
                </a:highlight>
              </a:rPr>
              <a:t>Depending on the interest rate of the loan you qualify for, it could mean the difference between hundreds or even thousands of $ in savings.</a:t>
            </a:r>
            <a:r>
              <a:rPr lang="en" sz="1700">
                <a:solidFill>
                  <a:srgbClr val="575756"/>
                </a:solidFill>
                <a:highlight>
                  <a:srgbClr val="FFFFFF"/>
                </a:highlight>
              </a:rPr>
              <a:t> </a:t>
            </a:r>
          </a:p>
          <a:p>
            <a:pPr indent="-336550" lvl="0" marL="457200" rtl="0">
              <a:spcBef>
                <a:spcPts val="0"/>
              </a:spcBef>
              <a:buSzPct val="100000"/>
              <a:buFont typeface="Courier New"/>
              <a:buChar char="➔"/>
            </a:pPr>
            <a:r>
              <a:rPr lang="en" sz="1700">
                <a:solidFill>
                  <a:srgbClr val="575756"/>
                </a:solidFill>
                <a:highlight>
                  <a:srgbClr val="FFFFFF"/>
                </a:highlight>
              </a:rPr>
              <a:t>A good credit score could also mean that you are able to rent the apartment you want, or even get cell phone service that you need.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experian-good-score-ranges.png" id="74" name="Shape 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76664" y="934277"/>
            <a:ext cx="5990675" cy="32749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9" name="Shape 79"/>
          <p:cNvGraphicFramePr/>
          <p:nvPr/>
        </p:nvGraphicFramePr>
        <p:xfrm>
          <a:off x="148175" y="533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{32C8D517-D439-4235-AC2C-B79D2CF512FD}</a:tableStyleId>
              </a:tblPr>
              <a:tblGrid>
                <a:gridCol w="2197900"/>
                <a:gridCol w="2197900"/>
                <a:gridCol w="2197900"/>
                <a:gridCol w="219790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Credit Score</a:t>
                      </a:r>
                    </a:p>
                  </a:txBody>
                  <a:tcPr marT="91425" marB="91425" marR="91425" marL="91425">
                    <a:solidFill>
                      <a:srgbClr val="B7B7B7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Rating</a:t>
                      </a:r>
                    </a:p>
                  </a:txBody>
                  <a:tcPr marT="91425" marB="91425" marR="91425" marL="91425">
                    <a:solidFill>
                      <a:srgbClr val="B7B7B7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% of People</a:t>
                      </a:r>
                    </a:p>
                  </a:txBody>
                  <a:tcPr marT="91425" marB="91425" marR="91425" marL="91425">
                    <a:solidFill>
                      <a:srgbClr val="B7B7B7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Impact</a:t>
                      </a:r>
                    </a:p>
                  </a:txBody>
                  <a:tcPr marT="91425" marB="91425" marR="91425" marL="91425">
                    <a:solidFill>
                      <a:srgbClr val="B7B7B7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300-579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Very Poor 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17%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May be required to pay a fee or </a:t>
                      </a:r>
                      <a:r>
                        <a:rPr lang="en"/>
                        <a:t>deposit</a:t>
                      </a:r>
                      <a:r>
                        <a:rPr lang="en"/>
                        <a:t>. Or not approved for credit at all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580-669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Fair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20.2%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Subprime borrowers 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670-739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Good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21.5%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Only 8% of applicants in this score range are likely to become seriously delinquent in the future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740-799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Very Good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18.2%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Likely to </a:t>
                      </a:r>
                      <a:r>
                        <a:rPr lang="en"/>
                        <a:t>receive</a:t>
                      </a:r>
                      <a:r>
                        <a:rPr lang="en"/>
                        <a:t> better than average rates from lenders</a:t>
                      </a:r>
                    </a:p>
                  </a:txBody>
                  <a:tcPr marT="91425" marB="91425" marR="91425" marL="91425"/>
                </a:tc>
              </a:tr>
              <a:tr h="8955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800-850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Exceptional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19.9%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Top of the list for the best rates from lenders</a:t>
                      </a: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80" name="Shape 80"/>
          <p:cNvSpPr txBox="1"/>
          <p:nvPr/>
        </p:nvSpPr>
        <p:spPr>
          <a:xfrm>
            <a:off x="382900" y="76200"/>
            <a:ext cx="30375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1800"/>
              <a:t>FICO Score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FFFF"/>
        </a:solid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Shape 85"/>
          <p:cNvGraphicFramePr/>
          <p:nvPr/>
        </p:nvGraphicFramePr>
        <p:xfrm>
          <a:off x="58275" y="4326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{32C8D517-D439-4235-AC2C-B79D2CF512FD}</a:tableStyleId>
              </a:tblPr>
              <a:tblGrid>
                <a:gridCol w="2232975"/>
                <a:gridCol w="2232975"/>
                <a:gridCol w="2232975"/>
                <a:gridCol w="2232975"/>
              </a:tblGrid>
              <a:tr h="4238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Credit Score</a:t>
                      </a:r>
                    </a:p>
                  </a:txBody>
                  <a:tcPr marT="91425" marB="91425" marR="91425" marL="91425">
                    <a:solidFill>
                      <a:srgbClr val="B7B7B7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Rating</a:t>
                      </a:r>
                    </a:p>
                  </a:txBody>
                  <a:tcPr marT="91425" marB="91425" marR="91425" marL="91425">
                    <a:solidFill>
                      <a:srgbClr val="B7B7B7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% of People</a:t>
                      </a:r>
                    </a:p>
                  </a:txBody>
                  <a:tcPr marT="91425" marB="91425" marR="91425" marL="91425">
                    <a:solidFill>
                      <a:srgbClr val="B7B7B7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Impact</a:t>
                      </a:r>
                    </a:p>
                  </a:txBody>
                  <a:tcPr marT="91425" marB="91425" marR="91425" marL="91425">
                    <a:solidFill>
                      <a:srgbClr val="B7B7B7"/>
                    </a:solidFill>
                  </a:tcPr>
                </a:tc>
              </a:tr>
              <a:tr h="617175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300-549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Very Poor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16.7%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Not likely to be approved for credit</a:t>
                      </a:r>
                    </a:p>
                  </a:txBody>
                  <a:tcPr marT="91425" marB="91425" marR="91425" marL="91425"/>
                </a:tc>
              </a:tr>
              <a:tr h="10331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550-649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Poor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34.1%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Approved for some credit, rates may be unfavorable with conditions such as larger down payments</a:t>
                      </a:r>
                    </a:p>
                  </a:txBody>
                  <a:tcPr marT="91425" marB="91425" marR="91425" marL="91425"/>
                </a:tc>
              </a:tr>
              <a:tr h="79315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650-699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Fair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15.3%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May be approved for credit but likely not at competitive rates</a:t>
                      </a:r>
                    </a:p>
                  </a:txBody>
                  <a:tcPr marT="91425" marB="91425" marR="91425" marL="91425"/>
                </a:tc>
              </a:tr>
              <a:tr h="68125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700-749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Good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12.6%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Likely to be </a:t>
                      </a:r>
                      <a:r>
                        <a:rPr lang="en"/>
                        <a:t>approved</a:t>
                      </a:r>
                      <a:r>
                        <a:rPr lang="en"/>
                        <a:t> for credit at </a:t>
                      </a:r>
                      <a:r>
                        <a:rPr lang="en"/>
                        <a:t>competitive</a:t>
                      </a:r>
                      <a:r>
                        <a:rPr lang="en"/>
                        <a:t> rates</a:t>
                      </a:r>
                    </a:p>
                  </a:txBody>
                  <a:tcPr marT="91425" marB="91425" marR="91425" marL="91425"/>
                </a:tc>
              </a:tr>
              <a:tr h="997975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750-850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Excellent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30.3%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Most likely to receive the best rates and most favorable terms on credit accounts</a:t>
                      </a: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86" name="Shape 86"/>
          <p:cNvSpPr txBox="1"/>
          <p:nvPr/>
        </p:nvSpPr>
        <p:spPr>
          <a:xfrm>
            <a:off x="296500" y="64450"/>
            <a:ext cx="2733000" cy="36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1800"/>
              <a:t>VantageScore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/>
              <a:t>Calculate credit score</a:t>
            </a:r>
          </a:p>
        </p:txBody>
      </p:sp>
      <p:sp>
        <p:nvSpPr>
          <p:cNvPr id="92" name="Shape 92"/>
          <p:cNvSpPr txBox="1"/>
          <p:nvPr>
            <p:ph idx="1" type="subTitle"/>
          </p:nvPr>
        </p:nvSpPr>
        <p:spPr>
          <a:xfrm>
            <a:off x="265500" y="2845222"/>
            <a:ext cx="4045200" cy="13455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5 factor that help to calculate your credit score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(1-3)</a:t>
            </a:r>
          </a:p>
        </p:txBody>
      </p:sp>
      <p:sp>
        <p:nvSpPr>
          <p:cNvPr id="93" name="Shape 93"/>
          <p:cNvSpPr txBox="1"/>
          <p:nvPr>
            <p:ph idx="2" type="body"/>
          </p:nvPr>
        </p:nvSpPr>
        <p:spPr>
          <a:xfrm>
            <a:off x="4939500" y="1029000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-336550" lvl="0" marL="457200" rtl="0">
              <a:lnSpc>
                <a:spcPct val="100000"/>
              </a:lnSpc>
              <a:spcBef>
                <a:spcPts val="0"/>
              </a:spcBef>
              <a:buSzPct val="100000"/>
              <a:buAutoNum type="arabicPeriod"/>
            </a:pPr>
            <a:r>
              <a:rPr lang="en" sz="1700"/>
              <a:t>Length of credit history</a:t>
            </a:r>
          </a:p>
          <a:p>
            <a:pPr indent="-228600" lvl="1" marL="914400" rtl="0">
              <a:lnSpc>
                <a:spcPct val="100000"/>
              </a:lnSpc>
              <a:spcBef>
                <a:spcPts val="0"/>
              </a:spcBef>
              <a:buAutoNum type="alphaLcPeriod"/>
            </a:pPr>
            <a:r>
              <a:rPr lang="en"/>
              <a:t>The longer you’ve had credit the more credit history you have, and the higher your credit score</a:t>
            </a:r>
          </a:p>
          <a:p>
            <a:pPr indent="-228600" lvl="1" marL="914400" rtl="0">
              <a:lnSpc>
                <a:spcPct val="100000"/>
              </a:lnSpc>
              <a:spcBef>
                <a:spcPts val="0"/>
              </a:spcBef>
              <a:buAutoNum type="alphaLcPeriod"/>
            </a:pPr>
            <a:r>
              <a:rPr lang="en"/>
              <a:t>Try to start building </a:t>
            </a:r>
            <a:r>
              <a:rPr lang="en"/>
              <a:t>your</a:t>
            </a:r>
            <a:r>
              <a:rPr lang="en"/>
              <a:t> credit history as soon as possible</a:t>
            </a:r>
          </a:p>
          <a:p>
            <a:pPr indent="-336550" lvl="0" marL="457200" rtl="0">
              <a:lnSpc>
                <a:spcPct val="100000"/>
              </a:lnSpc>
              <a:spcBef>
                <a:spcPts val="0"/>
              </a:spcBef>
              <a:buSzPct val="100000"/>
              <a:buAutoNum type="arabicPeriod"/>
            </a:pPr>
            <a:r>
              <a:rPr lang="en" sz="1700"/>
              <a:t>Utilization Rate</a:t>
            </a:r>
          </a:p>
          <a:p>
            <a:pPr indent="-228600" lvl="1" marL="914400" rtl="0">
              <a:lnSpc>
                <a:spcPct val="100000"/>
              </a:lnSpc>
              <a:spcBef>
                <a:spcPts val="0"/>
              </a:spcBef>
              <a:buAutoNum type="alphaLcPeriod"/>
            </a:pPr>
            <a:r>
              <a:rPr lang="en"/>
              <a:t>How much credit you use compared to how much credit you have </a:t>
            </a:r>
            <a:r>
              <a:rPr lang="en"/>
              <a:t>available</a:t>
            </a:r>
            <a:r>
              <a:rPr lang="en"/>
              <a:t> to use</a:t>
            </a:r>
          </a:p>
          <a:p>
            <a:pPr indent="-228600" lvl="1" marL="914400" rtl="0">
              <a:lnSpc>
                <a:spcPct val="100000"/>
              </a:lnSpc>
              <a:spcBef>
                <a:spcPts val="0"/>
              </a:spcBef>
              <a:buAutoNum type="alphaLcPeriod"/>
            </a:pPr>
            <a:r>
              <a:rPr lang="en"/>
              <a:t>Banks like to see a low utilization rate</a:t>
            </a:r>
          </a:p>
          <a:p>
            <a:pPr indent="-311150" lvl="2" marL="1371600" rtl="0">
              <a:lnSpc>
                <a:spcPct val="100000"/>
              </a:lnSpc>
              <a:spcBef>
                <a:spcPts val="0"/>
              </a:spcBef>
              <a:buSzPct val="100000"/>
              <a:buAutoNum type="romanLcPeriod"/>
            </a:pPr>
            <a:r>
              <a:rPr lang="en" sz="1300"/>
              <a:t>Meaning you only use a small % of total credit that you have </a:t>
            </a:r>
            <a:r>
              <a:rPr lang="en" sz="1300"/>
              <a:t>available</a:t>
            </a:r>
          </a:p>
          <a:p>
            <a:pPr indent="-336550" lvl="0" marL="457200" rtl="0">
              <a:lnSpc>
                <a:spcPct val="100000"/>
              </a:lnSpc>
              <a:spcBef>
                <a:spcPts val="0"/>
              </a:spcBef>
              <a:buSzPct val="100000"/>
              <a:buAutoNum type="arabicPeriod"/>
            </a:pPr>
            <a:r>
              <a:rPr lang="en" sz="1700"/>
              <a:t>On Time Payments</a:t>
            </a:r>
          </a:p>
          <a:p>
            <a:pPr indent="-228600" lvl="1" marL="914400" rtl="0">
              <a:lnSpc>
                <a:spcPct val="100000"/>
              </a:lnSpc>
              <a:spcBef>
                <a:spcPts val="0"/>
              </a:spcBef>
              <a:buAutoNum type="alphaLcPeriod"/>
            </a:pPr>
            <a:r>
              <a:rPr lang="en"/>
              <a:t>Make sure you pay off your credit card on time, every single month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/>
              <a:t>Calculate credit score</a:t>
            </a:r>
          </a:p>
        </p:txBody>
      </p:sp>
      <p:sp>
        <p:nvSpPr>
          <p:cNvPr id="99" name="Shape 99"/>
          <p:cNvSpPr txBox="1"/>
          <p:nvPr>
            <p:ph idx="1" type="subTitle"/>
          </p:nvPr>
        </p:nvSpPr>
        <p:spPr>
          <a:xfrm>
            <a:off x="265500" y="2845222"/>
            <a:ext cx="4045200" cy="13455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5 factor that help to calculate your credit score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(4-5)</a:t>
            </a:r>
          </a:p>
        </p:txBody>
      </p:sp>
      <p:sp>
        <p:nvSpPr>
          <p:cNvPr id="100" name="Shape 100"/>
          <p:cNvSpPr txBox="1"/>
          <p:nvPr>
            <p:ph idx="2" type="body"/>
          </p:nvPr>
        </p:nvSpPr>
        <p:spPr>
          <a:xfrm>
            <a:off x="4806475" y="717200"/>
            <a:ext cx="4204500" cy="3695100"/>
          </a:xfrm>
          <a:prstGeom prst="rect">
            <a:avLst/>
          </a:prstGeom>
          <a:noFill/>
        </p:spPr>
        <p:txBody>
          <a:bodyPr anchorCtr="0" anchor="ctr" bIns="91425" lIns="91425" rIns="91425" wrap="square" tIns="91425">
            <a:noAutofit/>
          </a:bodyPr>
          <a:lstStyle/>
          <a:p>
            <a:pPr indent="-336550" lvl="0" marL="457200" rtl="0">
              <a:lnSpc>
                <a:spcPct val="100000"/>
              </a:lnSpc>
              <a:spcBef>
                <a:spcPts val="0"/>
              </a:spcBef>
              <a:buClr>
                <a:srgbClr val="FFFFFF"/>
              </a:buClr>
              <a:buSzPct val="100000"/>
              <a:buAutoNum type="arabicPeriod"/>
            </a:pPr>
            <a:r>
              <a:t/>
            </a:r>
            <a:endParaRPr sz="1700">
              <a:solidFill>
                <a:srgbClr val="FFFFFF"/>
              </a:solidFill>
            </a:endParaRPr>
          </a:p>
          <a:p>
            <a:pPr indent="-336550" lvl="0" marL="457200" rtl="0">
              <a:lnSpc>
                <a:spcPct val="100000"/>
              </a:lnSpc>
              <a:spcBef>
                <a:spcPts val="0"/>
              </a:spcBef>
              <a:buClr>
                <a:srgbClr val="FFFFFF"/>
              </a:buClr>
              <a:buSzPct val="100000"/>
              <a:buAutoNum type="arabicPeriod"/>
            </a:pPr>
            <a:r>
              <a:rPr lang="en" sz="1700">
                <a:solidFill>
                  <a:srgbClr val="FFFFFF"/>
                </a:solidFill>
              </a:rPr>
              <a:t>D</a:t>
            </a:r>
          </a:p>
          <a:p>
            <a:pPr indent="-336550" lvl="0" marL="457200" rtl="0">
              <a:lnSpc>
                <a:spcPct val="100000"/>
              </a:lnSpc>
              <a:spcBef>
                <a:spcPts val="0"/>
              </a:spcBef>
              <a:buClr>
                <a:srgbClr val="FFFFFF"/>
              </a:buClr>
              <a:buSzPct val="100000"/>
              <a:buAutoNum type="arabicPeriod"/>
            </a:pPr>
            <a:r>
              <a:rPr lang="en" sz="1700">
                <a:solidFill>
                  <a:srgbClr val="FFFFFF"/>
                </a:solidFill>
              </a:rPr>
              <a:t>hi</a:t>
            </a:r>
          </a:p>
          <a:p>
            <a:pPr indent="-336550" lvl="0" marL="457200" rtl="0">
              <a:lnSpc>
                <a:spcPct val="100000"/>
              </a:lnSpc>
              <a:spcBef>
                <a:spcPts val="0"/>
              </a:spcBef>
              <a:buSzPct val="100000"/>
              <a:buAutoNum type="arabicPeriod"/>
            </a:pPr>
            <a:r>
              <a:rPr lang="en" sz="1700"/>
              <a:t>Having a mix of credit</a:t>
            </a:r>
          </a:p>
          <a:p>
            <a:pPr indent="-317500" lvl="1" marL="914400" rtl="0">
              <a:lnSpc>
                <a:spcPct val="100000"/>
              </a:lnSpc>
              <a:spcBef>
                <a:spcPts val="0"/>
              </a:spcBef>
              <a:buSzPct val="100000"/>
              <a:buAutoNum type="alphaLcPeriod"/>
            </a:pPr>
            <a:r>
              <a:rPr lang="en" sz="1400"/>
              <a:t>Different types of credit cards and different types of loans</a:t>
            </a:r>
          </a:p>
          <a:p>
            <a:pPr indent="-311150" lvl="2" marL="1371600" rtl="0">
              <a:lnSpc>
                <a:spcPct val="100000"/>
              </a:lnSpc>
              <a:spcBef>
                <a:spcPts val="0"/>
              </a:spcBef>
              <a:buSzPct val="100000"/>
              <a:buAutoNum type="romanLcPeriod"/>
            </a:pPr>
            <a:r>
              <a:rPr lang="en" sz="1300"/>
              <a:t>Show that you are responsible for pay off credit cards, auto loan, lease, or a mortgage</a:t>
            </a:r>
          </a:p>
          <a:p>
            <a:pPr indent="-336550" lvl="0" marL="457200" rtl="0">
              <a:lnSpc>
                <a:spcPct val="100000"/>
              </a:lnSpc>
              <a:spcBef>
                <a:spcPts val="0"/>
              </a:spcBef>
              <a:buSzPct val="100000"/>
              <a:buAutoNum type="arabicPeriod"/>
            </a:pPr>
            <a:r>
              <a:rPr lang="en" sz="1700"/>
              <a:t>Total Inquiries</a:t>
            </a:r>
          </a:p>
          <a:p>
            <a:pPr indent="-228600" lvl="1" marL="914400" rtl="0">
              <a:lnSpc>
                <a:spcPct val="100000"/>
              </a:lnSpc>
              <a:spcBef>
                <a:spcPts val="0"/>
              </a:spcBef>
              <a:buAutoNum type="alphaLcPeriod"/>
            </a:pPr>
            <a:r>
              <a:rPr lang="en"/>
              <a:t>Everytime you go and apply for a new credit card or loan, its marked on your credit report as an “inquiry”</a:t>
            </a:r>
          </a:p>
          <a:p>
            <a:pPr indent="-228600" lvl="1" marL="914400" rtl="0">
              <a:lnSpc>
                <a:spcPct val="100000"/>
              </a:lnSpc>
              <a:spcBef>
                <a:spcPts val="0"/>
              </a:spcBef>
              <a:buAutoNum type="alphaLcPeriod"/>
            </a:pPr>
            <a:r>
              <a:rPr lang="en"/>
              <a:t>Bank do </a:t>
            </a:r>
            <a:r>
              <a:rPr b="1" lang="en" u="sng"/>
              <a:t>not </a:t>
            </a:r>
            <a:r>
              <a:rPr lang="en"/>
              <a:t>like to see a lot of inquires in a short amount of time</a:t>
            </a:r>
          </a:p>
          <a:p>
            <a:pPr indent="-311150" lvl="2" marL="1371600" rtl="0">
              <a:lnSpc>
                <a:spcPct val="100000"/>
              </a:lnSpc>
              <a:spcBef>
                <a:spcPts val="0"/>
              </a:spcBef>
              <a:buSzPct val="100000"/>
              <a:buAutoNum type="romanLcPeriod"/>
            </a:pPr>
            <a:r>
              <a:rPr lang="en" sz="1300"/>
              <a:t>Make banks think you are a risk</a:t>
            </a:r>
          </a:p>
          <a:p>
            <a:pPr indent="-228600" lvl="1" marL="914400" rtl="0">
              <a:lnSpc>
                <a:spcPct val="100000"/>
              </a:lnSpc>
              <a:spcBef>
                <a:spcPts val="0"/>
              </a:spcBef>
              <a:buAutoNum type="alphaLcPeriod"/>
            </a:pPr>
            <a:r>
              <a:rPr lang="en"/>
              <a:t>Only lower credit score for about 6 months (not something to be to worried about)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x="311700" y="215500"/>
            <a:ext cx="8520600" cy="801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How the factors affect the scores</a:t>
            </a:r>
          </a:p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311700" y="1214650"/>
            <a:ext cx="3999900" cy="3340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2200"/>
              </a:spcAft>
              <a:buNone/>
            </a:pPr>
            <a:r>
              <a:rPr lang="en" sz="1800">
                <a:solidFill>
                  <a:srgbClr val="575756"/>
                </a:solidFill>
                <a:highlight>
                  <a:srgbClr val="FFFFFF"/>
                </a:highlight>
              </a:rPr>
              <a:t>FICO Score Factors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spcAft>
                <a:spcPts val="2200"/>
              </a:spcAft>
              <a:buClr>
                <a:srgbClr val="575756"/>
              </a:buClr>
              <a:buChar char="➔"/>
            </a:pPr>
            <a:r>
              <a:rPr b="1" lang="en">
                <a:solidFill>
                  <a:srgbClr val="575756"/>
                </a:solidFill>
                <a:highlight>
                  <a:srgbClr val="FFFFFF"/>
                </a:highlight>
              </a:rPr>
              <a:t>Most influential</a:t>
            </a:r>
            <a:r>
              <a:rPr lang="en">
                <a:solidFill>
                  <a:srgbClr val="575756"/>
                </a:solidFill>
                <a:highlight>
                  <a:srgbClr val="FFFFFF"/>
                </a:highlight>
              </a:rPr>
              <a:t>: Payment history on loans and credit cards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spcAft>
                <a:spcPts val="2200"/>
              </a:spcAft>
              <a:buClr>
                <a:srgbClr val="575756"/>
              </a:buClr>
              <a:buChar char="➔"/>
            </a:pPr>
            <a:r>
              <a:rPr b="1" lang="en">
                <a:solidFill>
                  <a:srgbClr val="575756"/>
                </a:solidFill>
                <a:highlight>
                  <a:srgbClr val="FFFFFF"/>
                </a:highlight>
              </a:rPr>
              <a:t>Highly influential</a:t>
            </a:r>
            <a:r>
              <a:rPr lang="en">
                <a:solidFill>
                  <a:srgbClr val="575756"/>
                </a:solidFill>
                <a:highlight>
                  <a:srgbClr val="FFFFFF"/>
                </a:highlight>
              </a:rPr>
              <a:t>: Total debt and amounts owed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spcAft>
                <a:spcPts val="2200"/>
              </a:spcAft>
              <a:buClr>
                <a:srgbClr val="575756"/>
              </a:buClr>
              <a:buChar char="➔"/>
            </a:pPr>
            <a:r>
              <a:rPr b="1" lang="en">
                <a:solidFill>
                  <a:srgbClr val="575756"/>
                </a:solidFill>
                <a:highlight>
                  <a:srgbClr val="FFFFFF"/>
                </a:highlight>
              </a:rPr>
              <a:t>Moderately influential</a:t>
            </a:r>
            <a:r>
              <a:rPr lang="en">
                <a:solidFill>
                  <a:srgbClr val="575756"/>
                </a:solidFill>
                <a:highlight>
                  <a:srgbClr val="FFFFFF"/>
                </a:highlight>
              </a:rPr>
              <a:t>: Length of credit history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spcAft>
                <a:spcPts val="2200"/>
              </a:spcAft>
              <a:buClr>
                <a:srgbClr val="575756"/>
              </a:buClr>
              <a:buChar char="➔"/>
            </a:pPr>
            <a:r>
              <a:rPr b="1" lang="en">
                <a:solidFill>
                  <a:srgbClr val="575756"/>
                </a:solidFill>
                <a:highlight>
                  <a:srgbClr val="FFFFFF"/>
                </a:highlight>
              </a:rPr>
              <a:t>Less influential</a:t>
            </a:r>
            <a:r>
              <a:rPr lang="en">
                <a:solidFill>
                  <a:srgbClr val="575756"/>
                </a:solidFill>
                <a:highlight>
                  <a:srgbClr val="FFFFFF"/>
                </a:highlight>
              </a:rPr>
              <a:t>: New credit and credit mix (the types of accounts you have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700"/>
          </a:p>
        </p:txBody>
      </p:sp>
      <p:sp>
        <p:nvSpPr>
          <p:cNvPr id="107" name="Shape 107"/>
          <p:cNvSpPr txBox="1"/>
          <p:nvPr>
            <p:ph idx="2" type="body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/>
              <a:t>VantageScore Factors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spcAft>
                <a:spcPts val="2200"/>
              </a:spcAft>
              <a:buClr>
                <a:srgbClr val="575756"/>
              </a:buClr>
              <a:buChar char="➔"/>
            </a:pPr>
            <a:r>
              <a:rPr b="1" lang="en">
                <a:solidFill>
                  <a:srgbClr val="575756"/>
                </a:solidFill>
                <a:highlight>
                  <a:srgbClr val="FFFFFF"/>
                </a:highlight>
              </a:rPr>
              <a:t>Most influential:</a:t>
            </a:r>
            <a:r>
              <a:rPr lang="en">
                <a:solidFill>
                  <a:srgbClr val="575756"/>
                </a:solidFill>
                <a:highlight>
                  <a:srgbClr val="FFFFFF"/>
                </a:highlight>
              </a:rPr>
              <a:t> Payment history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spcAft>
                <a:spcPts val="2200"/>
              </a:spcAft>
              <a:buClr>
                <a:srgbClr val="575756"/>
              </a:buClr>
              <a:buChar char="➔"/>
            </a:pPr>
            <a:r>
              <a:rPr b="1" lang="en">
                <a:solidFill>
                  <a:srgbClr val="575756"/>
                </a:solidFill>
                <a:highlight>
                  <a:srgbClr val="FFFFFF"/>
                </a:highlight>
              </a:rPr>
              <a:t>Highly influential</a:t>
            </a:r>
            <a:r>
              <a:rPr lang="en">
                <a:solidFill>
                  <a:srgbClr val="575756"/>
                </a:solidFill>
                <a:highlight>
                  <a:srgbClr val="FFFFFF"/>
                </a:highlight>
              </a:rPr>
              <a:t>: Age and type of credit, percent of credit limit used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spcAft>
                <a:spcPts val="2200"/>
              </a:spcAft>
              <a:buClr>
                <a:srgbClr val="575756"/>
              </a:buClr>
              <a:buChar char="➔"/>
            </a:pPr>
            <a:r>
              <a:rPr b="1" lang="en">
                <a:solidFill>
                  <a:srgbClr val="575756"/>
                </a:solidFill>
                <a:highlight>
                  <a:srgbClr val="FFFFFF"/>
                </a:highlight>
              </a:rPr>
              <a:t>Moderately influential</a:t>
            </a:r>
            <a:r>
              <a:rPr lang="en">
                <a:solidFill>
                  <a:srgbClr val="575756"/>
                </a:solidFill>
                <a:highlight>
                  <a:srgbClr val="FFFFFF"/>
                </a:highlight>
              </a:rPr>
              <a:t>: Total balances and debt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spcAft>
                <a:spcPts val="2200"/>
              </a:spcAft>
              <a:buClr>
                <a:srgbClr val="575756"/>
              </a:buClr>
              <a:buChar char="➔"/>
            </a:pPr>
            <a:r>
              <a:rPr b="1" lang="en">
                <a:solidFill>
                  <a:srgbClr val="575756"/>
                </a:solidFill>
                <a:highlight>
                  <a:srgbClr val="FFFFFF"/>
                </a:highlight>
              </a:rPr>
              <a:t>Less influential</a:t>
            </a:r>
            <a:r>
              <a:rPr lang="en">
                <a:solidFill>
                  <a:srgbClr val="575756"/>
                </a:solidFill>
                <a:highlight>
                  <a:srgbClr val="FFFFFF"/>
                </a:highlight>
              </a:rPr>
              <a:t>: Recent credit behavior and inquiries, available credit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