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Calculate Tax and Total Price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Consumer Math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Sales Tax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15150" y="1484200"/>
            <a:ext cx="8815500" cy="346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400">
                <a:solidFill>
                  <a:srgbClr val="00FF00"/>
                </a:solidFill>
              </a:rPr>
              <a:t>Total Sales Tax</a:t>
            </a:r>
            <a:r>
              <a:rPr lang="en" sz="4400"/>
              <a:t> = </a:t>
            </a:r>
            <a:r>
              <a:rPr lang="en" sz="4400">
                <a:solidFill>
                  <a:srgbClr val="00FFFF"/>
                </a:solidFill>
              </a:rPr>
              <a:t>Item(s) cost</a:t>
            </a:r>
            <a:r>
              <a:rPr lang="en" sz="4400"/>
              <a:t> x</a:t>
            </a:r>
          </a:p>
          <a:p>
            <a:pPr indent="45720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400">
                <a:solidFill>
                  <a:srgbClr val="FFFF00"/>
                </a:solidFill>
              </a:rPr>
              <a:t>Sales Tax Rate [represents as a</a:t>
            </a:r>
          </a:p>
          <a:p>
            <a:pPr indent="457200" lvl="0"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400">
                <a:solidFill>
                  <a:srgbClr val="FFFF00"/>
                </a:solidFill>
              </a:rPr>
              <a:t>percentage {%}]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lculate-Sales-Tax.jpg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9350" y="124750"/>
            <a:ext cx="6525324" cy="489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Total Price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013100" y="1618725"/>
            <a:ext cx="76077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600">
                <a:solidFill>
                  <a:srgbClr val="FF00FF"/>
                </a:solidFill>
              </a:rPr>
              <a:t>Total Price</a:t>
            </a:r>
            <a:r>
              <a:rPr lang="en" sz="4600"/>
              <a:t> =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600">
                <a:solidFill>
                  <a:srgbClr val="00FFFF"/>
                </a:solidFill>
              </a:rPr>
              <a:t>Item(s) cost</a:t>
            </a:r>
            <a:r>
              <a:rPr lang="en" sz="4600"/>
              <a:t> + </a:t>
            </a:r>
            <a:r>
              <a:rPr lang="en" sz="4600">
                <a:solidFill>
                  <a:srgbClr val="00FF00"/>
                </a:solidFill>
              </a:rPr>
              <a:t>Total Sales Tax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- Sales Tax.jpg"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3900" y="133250"/>
            <a:ext cx="6496199" cy="48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eorge-s-italian-restaurant.jpg"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100" y="244825"/>
            <a:ext cx="3355200" cy="4777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4379375" y="301200"/>
            <a:ext cx="3866100" cy="20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Steps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Add up all the items (Sub Total)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Find the Tax </a:t>
            </a:r>
          </a:p>
          <a:p>
            <a:pPr indent="-228600" lvl="1" marL="9144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Tax = subtotal x sales tax rate (%)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>
                <a:solidFill>
                  <a:srgbClr val="FFFFFF"/>
                </a:solidFill>
              </a:rPr>
              <a:t>Add the Tax and </a:t>
            </a:r>
            <a:r>
              <a:rPr lang="en">
                <a:solidFill>
                  <a:srgbClr val="FFFFFF"/>
                </a:solidFill>
              </a:rPr>
              <a:t>Subtotal</a:t>
            </a:r>
            <a:r>
              <a:rPr lang="en">
                <a:solidFill>
                  <a:srgbClr val="FFFFFF"/>
                </a:solidFill>
              </a:rPr>
              <a:t> together to get the Total (Balance Due)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63975" y="324600"/>
            <a:ext cx="3683700" cy="449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Find:</a:t>
            </a:r>
          </a:p>
          <a:p>
            <a:pPr indent="-406400" lvl="0" marL="457200" rtl="0">
              <a:spcBef>
                <a:spcPts val="0"/>
              </a:spcBef>
              <a:buChar char="➔"/>
            </a:pPr>
            <a:r>
              <a:rPr lang="en"/>
              <a:t>Subtotal price of items</a:t>
            </a:r>
          </a:p>
          <a:p>
            <a:pPr indent="-406400" lvl="0" marL="457200" rtl="0">
              <a:spcBef>
                <a:spcPts val="0"/>
              </a:spcBef>
              <a:buChar char="➔"/>
            </a:pPr>
            <a:r>
              <a:rPr lang="en"/>
              <a:t>Tax of subtotal price</a:t>
            </a:r>
          </a:p>
          <a:p>
            <a:pPr indent="-406400" lvl="0" marL="457200">
              <a:spcBef>
                <a:spcPts val="0"/>
              </a:spcBef>
              <a:buChar char="➔"/>
            </a:pPr>
            <a:r>
              <a:rPr lang="en"/>
              <a:t>Total price</a:t>
            </a:r>
          </a:p>
        </p:txBody>
      </p:sp>
      <p:pic>
        <p:nvPicPr>
          <p:cNvPr descr="slide_6.jpg"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2300" y="278150"/>
            <a:ext cx="5030599" cy="4587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