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embeddedFontLst>
    <p:embeddedFont>
      <p:font typeface="Roboto Slab"/>
      <p:regular r:id="rId23"/>
      <p:bold r:id="rId24"/>
    </p:embeddedFon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RobotoSlab-bold.fntdata"/><Relationship Id="rId23" Type="http://schemas.openxmlformats.org/officeDocument/2006/relationships/font" Target="fonts/RobotoSlab-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med" w="med" type="none"/>
            <a:tailEnd len="med" w="med" type="none"/>
          </a:ln>
        </p:spPr>
      </p:sp>
      <p:cxnSp>
        <p:nvCxnSpPr>
          <p:cNvPr id="12" name="Shape 12"/>
          <p:cNvCxnSpPr/>
          <p:nvPr/>
        </p:nvCxnSpPr>
        <p:spPr>
          <a:xfrm>
            <a:off x="4359601" y="2817463"/>
            <a:ext cx="424799"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wrap="square"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699" cy="66599"/>
          </a:xfrm>
          <a:prstGeom prst="rect">
            <a:avLst/>
          </a:prstGeom>
          <a:solidFill>
            <a:schemeClr val="accent4"/>
          </a:solidFill>
          <a:ln>
            <a:noFill/>
          </a:ln>
        </p:spPr>
        <p:txBody>
          <a:bodyPr anchorCtr="0" anchor="ctr" bIns="91425" lIns="91425" rIns="91425" wrap="square" tIns="91425">
            <a:noAutofit/>
          </a:bodyPr>
          <a:lstStyle/>
          <a:p>
            <a:pPr lvl="0">
              <a:spcBef>
                <a:spcPts val="0"/>
              </a:spcBef>
              <a:buNone/>
            </a:pPr>
            <a:r>
              <a:t/>
            </a:r>
            <a:endParaRPr/>
          </a:p>
        </p:txBody>
      </p:sp>
      <p:sp>
        <p:nvSpPr>
          <p:cNvPr id="54" name="Shape 54"/>
          <p:cNvSpPr txBox="1"/>
          <p:nvPr>
            <p:ph type="title"/>
          </p:nvPr>
        </p:nvSpPr>
        <p:spPr>
          <a:xfrm>
            <a:off x="387900" y="1152450"/>
            <a:ext cx="8368200" cy="1538399"/>
          </a:xfrm>
          <a:prstGeom prst="rect">
            <a:avLst/>
          </a:prstGeom>
        </p:spPr>
        <p:txBody>
          <a:bodyPr anchorCtr="0" anchor="ctr" bIns="91425" lIns="91425" rIns="91425" wrap="square"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599"/>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799"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799"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099"/>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899"/>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799"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099"/>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899" cy="3078899"/>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899" cy="3078899"/>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099"/>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7999" cy="755699"/>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7999" cy="26811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499"/>
          </a:xfrm>
          <a:prstGeom prst="rect">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cxnSp>
        <p:nvCxnSpPr>
          <p:cNvPr id="44" name="Shape 44"/>
          <p:cNvCxnSpPr/>
          <p:nvPr/>
        </p:nvCxnSpPr>
        <p:spPr>
          <a:xfrm>
            <a:off x="5029675" y="4495503"/>
            <a:ext cx="540899"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199" cy="1506299"/>
          </a:xfrm>
          <a:prstGeom prst="rect">
            <a:avLst/>
          </a:prstGeom>
        </p:spPr>
        <p:txBody>
          <a:bodyPr anchorCtr="0" anchor="b" bIns="91425" lIns="91425" rIns="91425" wrap="square"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0"/>
            <a:ext cx="4045199"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099"/>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799"/>
          </a:xfrm>
          <a:prstGeom prst="rect">
            <a:avLst/>
          </a:prstGeom>
        </p:spPr>
        <p:txBody>
          <a:bodyPr anchorCtr="0" anchor="ctr" bIns="91425" lIns="91425" rIns="91425" wrap="square"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099"/>
          </a:xfrm>
          <a:prstGeom prst="rect">
            <a:avLst/>
          </a:prstGeom>
          <a:noFill/>
          <a:ln>
            <a:noFill/>
          </a:ln>
        </p:spPr>
        <p:txBody>
          <a:bodyPr anchorCtr="0" anchor="b" bIns="91425" lIns="91425" rIns="91425" wrap="square"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899"/>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1"/>
              </a:buClr>
              <a:buSzPct val="100000"/>
              <a:buFont typeface="Roboto"/>
              <a:buChar char="●"/>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1" y="1188925"/>
            <a:ext cx="5783400" cy="1457399"/>
          </a:xfrm>
          <a:prstGeom prst="rect">
            <a:avLst/>
          </a:prstGeom>
        </p:spPr>
        <p:txBody>
          <a:bodyPr anchorCtr="0" anchor="b" bIns="91425" lIns="91425" rIns="91425" wrap="square" tIns="91425">
            <a:noAutofit/>
          </a:bodyPr>
          <a:lstStyle/>
          <a:p>
            <a:pPr lvl="0" rtl="0">
              <a:spcBef>
                <a:spcPts val="0"/>
              </a:spcBef>
              <a:buNone/>
            </a:pPr>
            <a:r>
              <a:rPr lang="en"/>
              <a:t>Lesson 16.2</a:t>
            </a:r>
          </a:p>
          <a:p>
            <a:pPr lvl="0">
              <a:spcBef>
                <a:spcPts val="0"/>
              </a:spcBef>
              <a:buNone/>
            </a:pPr>
            <a:r>
              <a:rPr lang="en"/>
              <a:t>Types &amp; Sources of Credit</a:t>
            </a:r>
          </a:p>
        </p:txBody>
      </p:sp>
      <p:sp>
        <p:nvSpPr>
          <p:cNvPr id="64" name="Shape 64"/>
          <p:cNvSpPr txBox="1"/>
          <p:nvPr>
            <p:ph idx="1" type="subTitle"/>
          </p:nvPr>
        </p:nvSpPr>
        <p:spPr>
          <a:xfrm>
            <a:off x="1680301" y="3049450"/>
            <a:ext cx="5783400" cy="909000"/>
          </a:xfrm>
          <a:prstGeom prst="rect">
            <a:avLst/>
          </a:prstGeom>
        </p:spPr>
        <p:txBody>
          <a:bodyPr anchorCtr="0" anchor="t" bIns="91425" lIns="91425" rIns="91425" wrap="square" tIns="91425">
            <a:noAutofit/>
          </a:bodyPr>
          <a:lstStyle/>
          <a:p>
            <a:pPr lvl="0">
              <a:spcBef>
                <a:spcPts val="0"/>
              </a:spcBef>
              <a:buNone/>
            </a:pPr>
            <a:r>
              <a:rPr lang="en"/>
              <a:t>Consumer Math</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Credit Card </a:t>
            </a:r>
            <a:r>
              <a:rPr lang="en"/>
              <a:t>Companies</a:t>
            </a:r>
          </a:p>
        </p:txBody>
      </p:sp>
      <p:sp>
        <p:nvSpPr>
          <p:cNvPr id="121" name="Shape 121"/>
          <p:cNvSpPr txBox="1"/>
          <p:nvPr>
            <p:ph idx="1" type="body"/>
          </p:nvPr>
        </p:nvSpPr>
        <p:spPr>
          <a:xfrm>
            <a:off x="387900" y="1318574"/>
            <a:ext cx="8368200" cy="3078900"/>
          </a:xfrm>
          <a:prstGeom prst="rect">
            <a:avLst/>
          </a:prstGeom>
        </p:spPr>
        <p:txBody>
          <a:bodyPr anchorCtr="0" anchor="t" bIns="91425" lIns="91425" rIns="91425" wrap="square" tIns="91425">
            <a:noAutofit/>
          </a:bodyPr>
          <a:lstStyle/>
          <a:p>
            <a:pPr indent="-228600" lvl="0" marL="457200" rtl="0">
              <a:spcBef>
                <a:spcPts val="0"/>
              </a:spcBef>
              <a:buChar char="➔"/>
            </a:pPr>
            <a:r>
              <a:rPr lang="en"/>
              <a:t>All-purpose credit cards that are generally </a:t>
            </a:r>
            <a:r>
              <a:rPr lang="en"/>
              <a:t>accepted</a:t>
            </a:r>
            <a:r>
              <a:rPr lang="en"/>
              <a:t> nationwide and </a:t>
            </a:r>
            <a:r>
              <a:rPr lang="en"/>
              <a:t>internationally</a:t>
            </a:r>
            <a:r>
              <a:rPr lang="en"/>
              <a:t> </a:t>
            </a:r>
          </a:p>
          <a:p>
            <a:pPr indent="-228600" lvl="1" marL="914400" rtl="0">
              <a:spcBef>
                <a:spcPts val="0"/>
              </a:spcBef>
              <a:buChar char="◆"/>
            </a:pPr>
            <a:r>
              <a:rPr lang="en"/>
              <a:t>Visa, MasterCard, American Express, and Discover</a:t>
            </a:r>
          </a:p>
          <a:p>
            <a:pPr indent="-228600" lvl="0" marL="457200" rtl="0">
              <a:spcBef>
                <a:spcPts val="0"/>
              </a:spcBef>
              <a:buChar char="➔"/>
            </a:pPr>
            <a:r>
              <a:rPr lang="en"/>
              <a:t>Can get an all-purpose credit card through financial institution or from various organizations</a:t>
            </a:r>
          </a:p>
          <a:p>
            <a:pPr indent="-228600" lvl="0" marL="457200" rtl="0">
              <a:spcBef>
                <a:spcPts val="0"/>
              </a:spcBef>
              <a:buChar char="➔"/>
            </a:pPr>
            <a:r>
              <a:rPr i="1" lang="en" u="sng"/>
              <a:t>Affinity cards</a:t>
            </a:r>
            <a:r>
              <a:rPr lang="en"/>
              <a:t>: credit cards sponsored by professional organizations, college alumni associations, and some travel industry companies</a:t>
            </a:r>
          </a:p>
          <a:p>
            <a:pPr indent="-228600" lvl="1" marL="914400" rtl="0">
              <a:spcBef>
                <a:spcPts val="0"/>
              </a:spcBef>
              <a:buChar char="◆"/>
            </a:pPr>
            <a:r>
              <a:rPr lang="en"/>
              <a:t>Donates a </a:t>
            </a:r>
            <a:r>
              <a:rPr lang="en"/>
              <a:t>portion</a:t>
            </a:r>
            <a:r>
              <a:rPr lang="en"/>
              <a:t> of the annual fees or charges to the sponsoring organization, or qualifies you for free travel or other bonuses</a:t>
            </a:r>
          </a:p>
          <a:p>
            <a:pPr indent="-228600" lvl="1" marL="914400" rtl="0">
              <a:spcBef>
                <a:spcPts val="0"/>
              </a:spcBef>
              <a:buChar char="◆"/>
            </a:pPr>
            <a:r>
              <a:rPr lang="en"/>
              <a:t>These card are still issued by a credit card company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Credit Card Companies Cont.</a:t>
            </a:r>
          </a:p>
        </p:txBody>
      </p:sp>
      <p:sp>
        <p:nvSpPr>
          <p:cNvPr id="127" name="Shape 127"/>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228600" lvl="0" marL="457200" rtl="0">
              <a:spcBef>
                <a:spcPts val="0"/>
              </a:spcBef>
              <a:buChar char="➔"/>
            </a:pPr>
            <a:r>
              <a:rPr lang="en"/>
              <a:t>Automatic line of credit up to the limit of the card</a:t>
            </a:r>
          </a:p>
          <a:p>
            <a:pPr indent="-228600" lvl="0" marL="457200" rtl="0">
              <a:spcBef>
                <a:spcPts val="0"/>
              </a:spcBef>
              <a:buChar char="➔"/>
            </a:pPr>
            <a:r>
              <a:rPr i="1" lang="en" u="sng"/>
              <a:t>Cash advance</a:t>
            </a:r>
            <a:r>
              <a:rPr lang="en"/>
              <a:t>: money borrowed against the credit card limit</a:t>
            </a:r>
          </a:p>
          <a:p>
            <a:pPr indent="-330200" lvl="1" marL="914400" rtl="0">
              <a:spcBef>
                <a:spcPts val="0"/>
              </a:spcBef>
              <a:buSzPct val="100000"/>
              <a:buChar char="◆"/>
            </a:pPr>
            <a:r>
              <a:rPr lang="en" sz="1600"/>
              <a:t>Cash loan taken from your line of credit rather than making a purchase with it</a:t>
            </a:r>
          </a:p>
          <a:p>
            <a:pPr indent="-330200" lvl="1" marL="914400" rtl="0">
              <a:spcBef>
                <a:spcPts val="0"/>
              </a:spcBef>
              <a:buSzPct val="100000"/>
              <a:buChar char="◆"/>
            </a:pPr>
            <a:r>
              <a:rPr lang="en" sz="1600"/>
              <a:t>Access this money at a teller machine, at a customer service desk at the bank, or by writing an </a:t>
            </a:r>
            <a:r>
              <a:rPr i="1" lang="en" sz="1600" u="sng"/>
              <a:t>access check</a:t>
            </a:r>
            <a:r>
              <a:rPr i="1" lang="en" sz="1600"/>
              <a:t> </a:t>
            </a:r>
            <a:r>
              <a:rPr lang="en" sz="1600"/>
              <a:t>against the credit card account</a:t>
            </a:r>
          </a:p>
          <a:p>
            <a:pPr indent="-228600" lvl="2" marL="1371600" rtl="0">
              <a:spcBef>
                <a:spcPts val="0"/>
              </a:spcBef>
              <a:buChar char="●"/>
            </a:pPr>
            <a:r>
              <a:rPr lang="en"/>
              <a:t>Looks just like regular checks, however they are supplied by the credit card company and are treated like a purchase</a:t>
            </a:r>
          </a:p>
          <a:p>
            <a:pPr indent="-228600" lvl="2" marL="1371600" rtl="0">
              <a:spcBef>
                <a:spcPts val="0"/>
              </a:spcBef>
              <a:buChar char="●"/>
            </a:pPr>
            <a:r>
              <a:rPr lang="en"/>
              <a:t>You must then pay back the cash advance in the same way you pay for credit card purchases</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Bank and Credit Unions</a:t>
            </a:r>
          </a:p>
        </p:txBody>
      </p:sp>
      <p:sp>
        <p:nvSpPr>
          <p:cNvPr id="133" name="Shape 133"/>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228600" lvl="0" marL="457200" rtl="0">
              <a:spcBef>
                <a:spcPts val="0"/>
              </a:spcBef>
              <a:buChar char="➔"/>
            </a:pPr>
            <a:r>
              <a:rPr lang="en"/>
              <a:t>Offer credit cards and closed-end loans to individual and companies</a:t>
            </a:r>
          </a:p>
          <a:p>
            <a:pPr indent="-228600" lvl="0" marL="457200" rtl="0">
              <a:spcBef>
                <a:spcPts val="0"/>
              </a:spcBef>
              <a:buChar char="➔"/>
            </a:pPr>
            <a:r>
              <a:rPr lang="en"/>
              <a:t>Loan money to consumers for specific purchases</a:t>
            </a:r>
          </a:p>
          <a:p>
            <a:pPr indent="-228600" lvl="1" marL="914400" rtl="0">
              <a:spcBef>
                <a:spcPts val="0"/>
              </a:spcBef>
              <a:buChar char="◆"/>
            </a:pPr>
            <a:r>
              <a:rPr lang="en"/>
              <a:t>Examples: home, car, or </a:t>
            </a:r>
            <a:r>
              <a:rPr lang="en"/>
              <a:t>vacation</a:t>
            </a:r>
          </a:p>
          <a:p>
            <a:pPr indent="-228600" lvl="0" marL="457200" rtl="0">
              <a:spcBef>
                <a:spcPts val="0"/>
              </a:spcBef>
              <a:buChar char="➔"/>
            </a:pPr>
            <a:r>
              <a:rPr lang="en"/>
              <a:t>Interest on closed-end loans tend to be lower than on credit cards</a:t>
            </a:r>
          </a:p>
          <a:p>
            <a:pPr indent="-228600" lvl="0" marL="457200" rtl="0">
              <a:spcBef>
                <a:spcPts val="0"/>
              </a:spcBef>
              <a:buChar char="➔"/>
            </a:pPr>
            <a:r>
              <a:rPr lang="en"/>
              <a:t>Credit Unions </a:t>
            </a:r>
          </a:p>
          <a:p>
            <a:pPr indent="-228600" lvl="1" marL="914400" rtl="0">
              <a:spcBef>
                <a:spcPts val="0"/>
              </a:spcBef>
              <a:buChar char="◆"/>
            </a:pPr>
            <a:r>
              <a:rPr b="1" lang="en" u="sng"/>
              <a:t>O</a:t>
            </a:r>
            <a:r>
              <a:rPr b="1" lang="en" u="sng"/>
              <a:t>nly</a:t>
            </a:r>
            <a:r>
              <a:rPr lang="en"/>
              <a:t> make loans to their members</a:t>
            </a:r>
          </a:p>
          <a:p>
            <a:pPr indent="-228600" lvl="1" marL="914400" rtl="0">
              <a:spcBef>
                <a:spcPts val="0"/>
              </a:spcBef>
              <a:buChar char="◆"/>
            </a:pPr>
            <a:r>
              <a:rPr lang="en"/>
              <a:t>Interest rates generally lower that interest rates charged by banks , because credit unions are nonprofit and are organized for the benefit of the members</a:t>
            </a:r>
          </a:p>
          <a:p>
            <a:pPr indent="-228600" lvl="1" marL="914400" rtl="0">
              <a:spcBef>
                <a:spcPts val="0"/>
              </a:spcBef>
              <a:buChar char="◆"/>
            </a:pPr>
            <a:r>
              <a:rPr lang="en"/>
              <a:t>More willing to make loans, because the borrowing members have a stake in the success of the credit union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Finance Companies</a:t>
            </a:r>
          </a:p>
        </p:txBody>
      </p:sp>
      <p:sp>
        <p:nvSpPr>
          <p:cNvPr id="139" name="Shape 139"/>
          <p:cNvSpPr txBox="1"/>
          <p:nvPr>
            <p:ph idx="1" type="body"/>
          </p:nvPr>
        </p:nvSpPr>
        <p:spPr>
          <a:xfrm>
            <a:off x="387900" y="1362199"/>
            <a:ext cx="8368200" cy="3078900"/>
          </a:xfrm>
          <a:prstGeom prst="rect">
            <a:avLst/>
          </a:prstGeom>
        </p:spPr>
        <p:txBody>
          <a:bodyPr anchorCtr="0" anchor="t" bIns="91425" lIns="91425" rIns="91425" wrap="square" tIns="91425">
            <a:noAutofit/>
          </a:bodyPr>
          <a:lstStyle/>
          <a:p>
            <a:pPr indent="-336550" lvl="0" marL="457200" rtl="0">
              <a:spcBef>
                <a:spcPts val="0"/>
              </a:spcBef>
              <a:buSzPct val="100000"/>
              <a:buChar char="➔"/>
            </a:pPr>
            <a:r>
              <a:rPr lang="en" sz="1700"/>
              <a:t>Charge high interest rates for the use of their money</a:t>
            </a:r>
          </a:p>
          <a:p>
            <a:pPr indent="-228600" lvl="1" marL="914400" rtl="0">
              <a:spcBef>
                <a:spcPts val="0"/>
              </a:spcBef>
              <a:buChar char="◆"/>
            </a:pPr>
            <a:r>
              <a:rPr lang="en"/>
              <a:t>Because</a:t>
            </a:r>
            <a:r>
              <a:rPr lang="en"/>
              <a:t> they are willing to take risk that banks and credit unions won’t take </a:t>
            </a:r>
          </a:p>
          <a:p>
            <a:pPr indent="-228600" lvl="1" marL="914400" rtl="0">
              <a:spcBef>
                <a:spcPts val="0"/>
              </a:spcBef>
              <a:buChar char="◆"/>
            </a:pPr>
            <a:r>
              <a:rPr lang="en"/>
              <a:t>Form of protection for finance companies</a:t>
            </a:r>
          </a:p>
          <a:p>
            <a:pPr indent="-336550" lvl="0" marL="457200" rtl="0">
              <a:spcBef>
                <a:spcPts val="0"/>
              </a:spcBef>
              <a:buSzPct val="100000"/>
              <a:buChar char="➔"/>
            </a:pPr>
            <a:r>
              <a:rPr lang="en" sz="1700"/>
              <a:t>In many cases, people that get turned down by banks and credit unions can get loans at </a:t>
            </a:r>
            <a:r>
              <a:rPr lang="en" sz="1700"/>
              <a:t>finance</a:t>
            </a:r>
            <a:r>
              <a:rPr lang="en" sz="1700"/>
              <a:t> companies</a:t>
            </a:r>
          </a:p>
          <a:p>
            <a:pPr indent="-336550" lvl="0" marL="457200" rtl="0">
              <a:spcBef>
                <a:spcPts val="0"/>
              </a:spcBef>
              <a:buSzPct val="100000"/>
              <a:buChar char="➔"/>
            </a:pPr>
            <a:r>
              <a:rPr lang="en" sz="1700"/>
              <a:t>2nd to banks in volume of credit extended</a:t>
            </a:r>
          </a:p>
          <a:p>
            <a:pPr indent="-336550" lvl="0" marL="457200" rtl="0">
              <a:spcBef>
                <a:spcPts val="0"/>
              </a:spcBef>
              <a:buSzPct val="100000"/>
              <a:buChar char="➔"/>
            </a:pPr>
            <a:r>
              <a:rPr lang="en" sz="1700"/>
              <a:t>Take more risks than banks, and therefore more careful to protect their loans</a:t>
            </a:r>
          </a:p>
          <a:p>
            <a:pPr indent="-336550" lvl="0" marL="457200" rtl="0">
              <a:spcBef>
                <a:spcPts val="0"/>
              </a:spcBef>
              <a:buSzPct val="100000"/>
              <a:buChar char="➔"/>
            </a:pPr>
            <a:r>
              <a:rPr lang="en" sz="1700"/>
              <a:t>Will </a:t>
            </a:r>
            <a:r>
              <a:rPr lang="en" sz="1700"/>
              <a:t>receive</a:t>
            </a:r>
            <a:r>
              <a:rPr lang="en" sz="1700"/>
              <a:t> a call for explanation, if you do </a:t>
            </a:r>
            <a:r>
              <a:rPr b="1" lang="en" sz="1700"/>
              <a:t>not</a:t>
            </a:r>
            <a:r>
              <a:rPr lang="en" sz="1700"/>
              <a:t> make your payment when it’s due</a:t>
            </a:r>
          </a:p>
          <a:p>
            <a:pPr indent="-336550" lvl="0" marL="457200" rtl="0">
              <a:spcBef>
                <a:spcPts val="0"/>
              </a:spcBef>
              <a:buSzPct val="100000"/>
              <a:buChar char="➔"/>
            </a:pPr>
            <a:r>
              <a:rPr lang="en" sz="1700"/>
              <a:t>Company will stay in constant contact with you about your loan and agreed-upon payments</a:t>
            </a:r>
          </a:p>
          <a:p>
            <a:pPr indent="-228600" lvl="1" marL="914400" rtl="0">
              <a:spcBef>
                <a:spcPts val="0"/>
              </a:spcBef>
              <a:buChar char="◆"/>
            </a:pPr>
            <a:r>
              <a:rPr lang="en"/>
              <a:t>Phone calls, letter, and even personal visits if you deviate even slightly from the agreed-upon payment schedule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Shape 144"/>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Finance Companies Cont.</a:t>
            </a:r>
          </a:p>
        </p:txBody>
      </p:sp>
      <p:sp>
        <p:nvSpPr>
          <p:cNvPr id="145" name="Shape 145"/>
          <p:cNvSpPr txBox="1"/>
          <p:nvPr>
            <p:ph idx="1" type="body"/>
          </p:nvPr>
        </p:nvSpPr>
        <p:spPr>
          <a:xfrm>
            <a:off x="387900" y="1413249"/>
            <a:ext cx="8368200" cy="3078900"/>
          </a:xfrm>
          <a:prstGeom prst="rect">
            <a:avLst/>
          </a:prstGeom>
        </p:spPr>
        <p:txBody>
          <a:bodyPr anchorCtr="0" anchor="t" bIns="91425" lIns="91425" rIns="91425" wrap="square" tIns="91425">
            <a:noAutofit/>
          </a:bodyPr>
          <a:lstStyle/>
          <a:p>
            <a:pPr indent="-336550" lvl="0" marL="457200" rtl="0">
              <a:spcBef>
                <a:spcPts val="0"/>
              </a:spcBef>
              <a:buSzPct val="100000"/>
              <a:buChar char="➔"/>
            </a:pPr>
            <a:r>
              <a:rPr lang="en" sz="1700"/>
              <a:t>Uniform Small-Loan Law</a:t>
            </a:r>
          </a:p>
          <a:p>
            <a:pPr indent="-228600" lvl="1" marL="914400" rtl="0">
              <a:spcBef>
                <a:spcPts val="0"/>
              </a:spcBef>
              <a:buChar char="◆"/>
            </a:pPr>
            <a:r>
              <a:rPr lang="en"/>
              <a:t>Most states permit loans of up to $5,000 and allows interest rates up to 42% per year</a:t>
            </a:r>
          </a:p>
          <a:p>
            <a:pPr indent="-336550" lvl="0" marL="457200" rtl="0">
              <a:spcBef>
                <a:spcPts val="0"/>
              </a:spcBef>
              <a:buSzPct val="100000"/>
              <a:buChar char="➔"/>
            </a:pPr>
            <a:r>
              <a:rPr lang="en" sz="1700"/>
              <a:t>Growth of finance companies is due to efforts to eliminate</a:t>
            </a:r>
            <a:r>
              <a:rPr i="1" lang="en" sz="1700"/>
              <a:t> </a:t>
            </a:r>
            <a:r>
              <a:rPr i="1" lang="en" sz="1700" u="sng"/>
              <a:t>l</a:t>
            </a:r>
            <a:r>
              <a:rPr i="1" lang="en" sz="1700" u="sng"/>
              <a:t>oan sharks</a:t>
            </a:r>
          </a:p>
          <a:p>
            <a:pPr indent="-228600" lvl="1" marL="914400" rtl="0">
              <a:spcBef>
                <a:spcPts val="0"/>
              </a:spcBef>
              <a:buChar char="◆"/>
            </a:pPr>
            <a:r>
              <a:rPr i="1" lang="en"/>
              <a:t>Unlicensed lenders who charge illegally high interest rates</a:t>
            </a:r>
          </a:p>
          <a:p>
            <a:pPr indent="-336550" lvl="0" marL="457200" rtl="0">
              <a:spcBef>
                <a:spcPts val="0"/>
              </a:spcBef>
              <a:buSzPct val="100000"/>
              <a:buChar char="➔"/>
            </a:pPr>
            <a:r>
              <a:rPr lang="en" sz="1700"/>
              <a:t>Still difficult to eliminate such practice, that take advantage of the poorest members of society who can least afford to pay</a:t>
            </a:r>
          </a:p>
          <a:p>
            <a:pPr indent="-336550" lvl="0" marL="457200" rtl="0">
              <a:spcBef>
                <a:spcPts val="0"/>
              </a:spcBef>
              <a:buSzPct val="100000"/>
              <a:buChar char="➔"/>
            </a:pPr>
            <a:r>
              <a:rPr i="1" lang="en" sz="1700" u="sng"/>
              <a:t>Usury laws</a:t>
            </a:r>
            <a:r>
              <a:rPr lang="en" sz="1700"/>
              <a:t> set maximum interest rates that may be charged for loans</a:t>
            </a:r>
          </a:p>
          <a:p>
            <a:pPr indent="-228600" lvl="1" marL="914400" rtl="0">
              <a:spcBef>
                <a:spcPts val="0"/>
              </a:spcBef>
              <a:buChar char="◆"/>
            </a:pPr>
            <a:r>
              <a:rPr lang="en"/>
              <a:t>Where the law exist, finance companies charge the maximum</a:t>
            </a:r>
          </a:p>
          <a:p>
            <a:pPr indent="-228600" lvl="1" marL="914400" rtl="0">
              <a:spcBef>
                <a:spcPts val="0"/>
              </a:spcBef>
              <a:buChar char="◆"/>
            </a:pPr>
            <a:r>
              <a:rPr lang="en"/>
              <a:t>Where the law does </a:t>
            </a:r>
            <a:r>
              <a:rPr b="1" lang="en" u="sng"/>
              <a:t>not</a:t>
            </a:r>
            <a:r>
              <a:rPr lang="en"/>
              <a:t> exist, finance companies charge as much as the customer is willing to pay</a:t>
            </a:r>
          </a:p>
          <a:p>
            <a:pPr indent="-228600" lvl="2" marL="1371600">
              <a:spcBef>
                <a:spcPts val="0"/>
              </a:spcBef>
              <a:buChar char="●"/>
            </a:pPr>
            <a:r>
              <a:rPr lang="en"/>
              <a:t>When an emergency or extreme need arises, consumers feel forced to pay these higher rates to get the money they need</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Two Types of Finance Companies</a:t>
            </a:r>
          </a:p>
        </p:txBody>
      </p:sp>
      <p:sp>
        <p:nvSpPr>
          <p:cNvPr id="151" name="Shape 151"/>
          <p:cNvSpPr txBox="1"/>
          <p:nvPr>
            <p:ph idx="1" type="body"/>
          </p:nvPr>
        </p:nvSpPr>
        <p:spPr>
          <a:xfrm>
            <a:off x="387900" y="1489825"/>
            <a:ext cx="3999900" cy="3078900"/>
          </a:xfrm>
          <a:prstGeom prst="rect">
            <a:avLst/>
          </a:prstGeom>
        </p:spPr>
        <p:txBody>
          <a:bodyPr anchorCtr="0" anchor="t" bIns="91425" lIns="91425" rIns="91425" wrap="square" tIns="91425">
            <a:noAutofit/>
          </a:bodyPr>
          <a:lstStyle/>
          <a:p>
            <a:pPr lvl="0">
              <a:spcBef>
                <a:spcPts val="0"/>
              </a:spcBef>
              <a:buNone/>
            </a:pPr>
            <a:r>
              <a:rPr lang="en"/>
              <a:t>Consumer Finance Company</a:t>
            </a:r>
          </a:p>
          <a:p>
            <a:pPr indent="-228600" lvl="0" marL="457200" rtl="0">
              <a:spcBef>
                <a:spcPts val="0"/>
              </a:spcBef>
              <a:buChar char="➔"/>
            </a:pPr>
            <a:r>
              <a:rPr lang="en"/>
              <a:t>Mostly consumer loans to </a:t>
            </a:r>
            <a:r>
              <a:rPr lang="en"/>
              <a:t>purchase</a:t>
            </a:r>
            <a:r>
              <a:rPr lang="en"/>
              <a:t> </a:t>
            </a:r>
            <a:r>
              <a:rPr i="1" lang="en" u="sng"/>
              <a:t>consumer durables</a:t>
            </a:r>
          </a:p>
          <a:p>
            <a:pPr indent="-228600" lvl="1" marL="914400" rtl="0">
              <a:spcBef>
                <a:spcPts val="0"/>
              </a:spcBef>
              <a:buChar char="◆"/>
            </a:pPr>
            <a:r>
              <a:rPr i="1" lang="en"/>
              <a:t>Items expected to last several years</a:t>
            </a:r>
          </a:p>
          <a:p>
            <a:pPr indent="-228600" lvl="2" marL="1371600" rtl="0">
              <a:spcBef>
                <a:spcPts val="0"/>
              </a:spcBef>
              <a:buChar char="●"/>
            </a:pPr>
            <a:r>
              <a:rPr i="1" lang="en"/>
              <a:t>Examples: </a:t>
            </a:r>
            <a:r>
              <a:rPr lang="en"/>
              <a:t>automobile, refrigerator, or stereo</a:t>
            </a:r>
          </a:p>
          <a:p>
            <a:pPr indent="-228600" lvl="0" marL="457200">
              <a:spcBef>
                <a:spcPts val="0"/>
              </a:spcBef>
              <a:buChar char="➔"/>
            </a:pPr>
            <a:r>
              <a:rPr lang="en"/>
              <a:t>Well-known: Household Finance and Beneficial Finance</a:t>
            </a:r>
          </a:p>
        </p:txBody>
      </p:sp>
      <p:sp>
        <p:nvSpPr>
          <p:cNvPr id="152" name="Shape 152"/>
          <p:cNvSpPr txBox="1"/>
          <p:nvPr>
            <p:ph idx="2" type="body"/>
          </p:nvPr>
        </p:nvSpPr>
        <p:spPr>
          <a:xfrm>
            <a:off x="4756200" y="1489825"/>
            <a:ext cx="3999900" cy="3078900"/>
          </a:xfrm>
          <a:prstGeom prst="rect">
            <a:avLst/>
          </a:prstGeom>
        </p:spPr>
        <p:txBody>
          <a:bodyPr anchorCtr="0" anchor="t" bIns="91425" lIns="91425" rIns="91425" wrap="square" tIns="91425">
            <a:noAutofit/>
          </a:bodyPr>
          <a:lstStyle/>
          <a:p>
            <a:pPr lvl="0">
              <a:spcBef>
                <a:spcPts val="0"/>
              </a:spcBef>
              <a:buNone/>
            </a:pPr>
            <a:r>
              <a:rPr lang="en"/>
              <a:t>Sales Finance Company</a:t>
            </a:r>
          </a:p>
          <a:p>
            <a:pPr indent="-228600" lvl="0" marL="457200" rtl="0">
              <a:spcBef>
                <a:spcPts val="0"/>
              </a:spcBef>
              <a:buChar char="➔"/>
            </a:pPr>
            <a:r>
              <a:rPr lang="en"/>
              <a:t>m</a:t>
            </a:r>
            <a:r>
              <a:rPr lang="en"/>
              <a:t>anufacturer-related , that makes loans through </a:t>
            </a:r>
            <a:r>
              <a:rPr lang="en"/>
              <a:t>authorized</a:t>
            </a:r>
            <a:r>
              <a:rPr lang="en"/>
              <a:t> </a:t>
            </a:r>
            <a:r>
              <a:rPr lang="en"/>
              <a:t>representatives</a:t>
            </a:r>
          </a:p>
          <a:p>
            <a:pPr indent="-228600" lvl="0" marL="457200">
              <a:spcBef>
                <a:spcPts val="0"/>
              </a:spcBef>
              <a:buChar char="➔"/>
            </a:pPr>
            <a:r>
              <a:rPr i="1" lang="en"/>
              <a:t>Example: </a:t>
            </a:r>
            <a:r>
              <a:rPr lang="en"/>
              <a:t>General Motors Acceptance Corporation (GMAC) finances General Motors automobile dealers and their customers</a:t>
            </a:r>
          </a:p>
        </p:txBody>
      </p:sp>
      <p:sp>
        <p:nvSpPr>
          <p:cNvPr id="153" name="Shape 153"/>
          <p:cNvSpPr txBox="1"/>
          <p:nvPr/>
        </p:nvSpPr>
        <p:spPr>
          <a:xfrm>
            <a:off x="1172675" y="4045875"/>
            <a:ext cx="6445200" cy="522900"/>
          </a:xfrm>
          <a:prstGeom prst="rect">
            <a:avLst/>
          </a:prstGeom>
          <a:noFill/>
          <a:ln>
            <a:noFill/>
          </a:ln>
        </p:spPr>
        <p:txBody>
          <a:bodyPr anchorCtr="0" anchor="t" bIns="91425" lIns="91425" rIns="91425" wrap="square" tIns="91425">
            <a:noAutofit/>
          </a:bodyPr>
          <a:lstStyle/>
          <a:p>
            <a:pPr lvl="0" algn="ctr">
              <a:spcBef>
                <a:spcPts val="0"/>
              </a:spcBef>
              <a:buNone/>
            </a:pPr>
            <a:r>
              <a:rPr lang="en">
                <a:solidFill>
                  <a:srgbClr val="FFFFFF"/>
                </a:solidFill>
                <a:latin typeface="Roboto"/>
                <a:ea typeface="Roboto"/>
                <a:cs typeface="Roboto"/>
                <a:sym typeface="Roboto"/>
              </a:rPr>
              <a:t>Both types of finance companies borrow money from banks and lend it to comsumers at higher rates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Pawnbrokers</a:t>
            </a:r>
          </a:p>
        </p:txBody>
      </p:sp>
      <p:sp>
        <p:nvSpPr>
          <p:cNvPr id="159" name="Shape 159"/>
          <p:cNvSpPr txBox="1"/>
          <p:nvPr>
            <p:ph idx="1" type="body"/>
          </p:nvPr>
        </p:nvSpPr>
        <p:spPr>
          <a:xfrm>
            <a:off x="387900" y="1344449"/>
            <a:ext cx="8368200" cy="3078900"/>
          </a:xfrm>
          <a:prstGeom prst="rect">
            <a:avLst/>
          </a:prstGeom>
        </p:spPr>
        <p:txBody>
          <a:bodyPr anchorCtr="0" anchor="t" bIns="91425" lIns="91425" rIns="91425" wrap="square" tIns="91425">
            <a:noAutofit/>
          </a:bodyPr>
          <a:lstStyle/>
          <a:p>
            <a:pPr indent="-228600" lvl="0" marL="457200" rtl="0">
              <a:spcBef>
                <a:spcPts val="0"/>
              </a:spcBef>
              <a:buChar char="➔"/>
            </a:pPr>
            <a:r>
              <a:rPr i="1" lang="en"/>
              <a:t>Definition:</a:t>
            </a:r>
            <a:r>
              <a:rPr lang="en"/>
              <a:t> a legal business that makes high-interest loans based on the value of personal possessions pledged as collateral</a:t>
            </a:r>
          </a:p>
          <a:p>
            <a:pPr indent="-228600" lvl="0" marL="457200" rtl="0">
              <a:spcBef>
                <a:spcPts val="0"/>
              </a:spcBef>
              <a:buChar char="➔"/>
            </a:pPr>
            <a:r>
              <a:rPr lang="en"/>
              <a:t>Possessions that are readily salable are </a:t>
            </a:r>
            <a:r>
              <a:rPr lang="en"/>
              <a:t>usually</a:t>
            </a:r>
            <a:r>
              <a:rPr lang="en"/>
              <a:t> acceptable collateral</a:t>
            </a:r>
          </a:p>
          <a:p>
            <a:pPr indent="-228600" lvl="1" marL="914400" rtl="0">
              <a:spcBef>
                <a:spcPts val="0"/>
              </a:spcBef>
              <a:buChar char="◆"/>
            </a:pPr>
            <a:r>
              <a:rPr lang="en"/>
              <a:t>Customer brings in item(s) to be appraised, pawnbroker then makes a loan for considerably less than the </a:t>
            </a:r>
            <a:r>
              <a:rPr lang="en"/>
              <a:t>appraised</a:t>
            </a:r>
            <a:r>
              <a:rPr lang="en"/>
              <a:t> </a:t>
            </a:r>
            <a:r>
              <a:rPr lang="en"/>
              <a:t>value</a:t>
            </a:r>
            <a:r>
              <a:rPr lang="en"/>
              <a:t> of the item(s).</a:t>
            </a:r>
          </a:p>
          <a:p>
            <a:pPr indent="-228600" lvl="1" marL="914400" rtl="0">
              <a:spcBef>
                <a:spcPts val="0"/>
              </a:spcBef>
              <a:buChar char="◆"/>
            </a:pPr>
            <a:r>
              <a:rPr lang="en"/>
              <a:t>Some pawnshops give only 10%-25% of the value of the article; most give 50%-60%. </a:t>
            </a:r>
          </a:p>
          <a:p>
            <a:pPr indent="-228600" lvl="1" marL="914400" rtl="0">
              <a:spcBef>
                <a:spcPts val="0"/>
              </a:spcBef>
              <a:buChar char="◆"/>
            </a:pPr>
            <a:r>
              <a:rPr i="1" lang="en"/>
              <a:t>Example:</a:t>
            </a:r>
            <a:r>
              <a:rPr lang="en"/>
              <a:t> ring appraised at $500, you can borrow $50-$250 with ring as collateral. You turn over the ring to pawnbroker and </a:t>
            </a:r>
            <a:r>
              <a:rPr lang="en"/>
              <a:t>receive</a:t>
            </a:r>
            <a:r>
              <a:rPr lang="en"/>
              <a:t>  the money, a receipt and certain </a:t>
            </a:r>
            <a:r>
              <a:rPr lang="en"/>
              <a:t>length</a:t>
            </a:r>
            <a:r>
              <a:rPr lang="en"/>
              <a:t> of time to redeem the ring by paying back the loan plus interest. If you do not pay back the loan within the time, the pawnbroker will sell your ring and keep the proceeds of the sale.</a:t>
            </a:r>
          </a:p>
          <a:p>
            <a:pPr indent="-228600" lvl="0" marL="457200">
              <a:spcBef>
                <a:spcPts val="0"/>
              </a:spcBef>
              <a:buChar char="➔"/>
            </a:pPr>
            <a:r>
              <a:rPr lang="en"/>
              <a:t>Property taken in by pawnbrokers are considered collateral for the loan because it is something of value that may be sold if you fail to pay off the loan</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Private Lenders</a:t>
            </a:r>
          </a:p>
        </p:txBody>
      </p:sp>
      <p:sp>
        <p:nvSpPr>
          <p:cNvPr id="165" name="Shape 165"/>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228600" lvl="0" marL="457200" rtl="0">
              <a:spcBef>
                <a:spcPts val="0"/>
              </a:spcBef>
              <a:buChar char="➔"/>
            </a:pPr>
            <a:r>
              <a:rPr lang="en"/>
              <a:t>Most common source of cash loans</a:t>
            </a:r>
          </a:p>
          <a:p>
            <a:pPr indent="-228600" lvl="0" marL="457200" rtl="0">
              <a:spcBef>
                <a:spcPts val="0"/>
              </a:spcBef>
              <a:buChar char="➔"/>
            </a:pPr>
            <a:r>
              <a:rPr lang="en"/>
              <a:t>May or may not charge interest</a:t>
            </a:r>
          </a:p>
          <a:p>
            <a:pPr indent="-228600" lvl="0" marL="457200">
              <a:spcBef>
                <a:spcPts val="0"/>
              </a:spcBef>
              <a:buChar char="➔"/>
            </a:pPr>
            <a:r>
              <a:rPr i="1" lang="en"/>
              <a:t>Example:</a:t>
            </a:r>
            <a:r>
              <a:rPr lang="en"/>
              <a:t> parents, other relatives, friends, etc.</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Other Sources of Consumer Credit</a:t>
            </a:r>
          </a:p>
        </p:txBody>
      </p:sp>
      <p:sp>
        <p:nvSpPr>
          <p:cNvPr id="171" name="Shape 171"/>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228600" lvl="0" marL="457200" rtl="0">
              <a:spcBef>
                <a:spcPts val="0"/>
              </a:spcBef>
              <a:buChar char="➔"/>
            </a:pPr>
            <a:r>
              <a:rPr lang="en"/>
              <a:t>Life insurance </a:t>
            </a:r>
            <a:r>
              <a:rPr lang="en"/>
              <a:t>policies</a:t>
            </a:r>
          </a:p>
          <a:p>
            <a:pPr indent="-228600" lvl="1" marL="914400" rtl="0">
              <a:spcBef>
                <a:spcPts val="0"/>
              </a:spcBef>
              <a:buChar char="◆"/>
            </a:pPr>
            <a:r>
              <a:rPr lang="en"/>
              <a:t>Some life insurance policies build cash value</a:t>
            </a:r>
          </a:p>
          <a:p>
            <a:pPr indent="-228600" lvl="2" marL="1371600" rtl="0">
              <a:spcBef>
                <a:spcPts val="0"/>
              </a:spcBef>
              <a:buChar char="●"/>
            </a:pPr>
            <a:r>
              <a:rPr lang="en" sz="1300"/>
              <a:t>policyholders can borrow at low interest rates against the value of their policy</a:t>
            </a:r>
            <a:r>
              <a:rPr lang="en"/>
              <a:t> </a:t>
            </a:r>
          </a:p>
          <a:p>
            <a:pPr indent="-228600" lvl="1" marL="914400" rtl="0">
              <a:spcBef>
                <a:spcPts val="0"/>
              </a:spcBef>
              <a:buChar char="◆"/>
            </a:pPr>
            <a:r>
              <a:rPr lang="en"/>
              <a:t>The loan does </a:t>
            </a:r>
            <a:r>
              <a:rPr b="1" lang="en" u="sng"/>
              <a:t>not </a:t>
            </a:r>
            <a:r>
              <a:rPr lang="en"/>
              <a:t>have to be repaid, but interest will be charged</a:t>
            </a:r>
          </a:p>
          <a:p>
            <a:pPr indent="-228600" lvl="1" marL="914400" rtl="0">
              <a:spcBef>
                <a:spcPts val="0"/>
              </a:spcBef>
              <a:buChar char="◆"/>
            </a:pPr>
            <a:r>
              <a:rPr lang="en"/>
              <a:t>Amount of the loan will reduce the value of the life insurance policy</a:t>
            </a:r>
          </a:p>
          <a:p>
            <a:pPr indent="-228600" lvl="0" marL="457200" rtl="0">
              <a:spcBef>
                <a:spcPts val="0"/>
              </a:spcBef>
              <a:buChar char="➔"/>
            </a:pPr>
            <a:r>
              <a:rPr lang="en"/>
              <a:t>If you have a </a:t>
            </a:r>
            <a:r>
              <a:rPr lang="en"/>
              <a:t>certificate</a:t>
            </a:r>
            <a:r>
              <a:rPr lang="en"/>
              <a:t> of deposit with a financial </a:t>
            </a:r>
            <a:r>
              <a:rPr lang="en"/>
              <a:t>institution</a:t>
            </a:r>
            <a:r>
              <a:rPr lang="en"/>
              <a:t> you can borrow money against the certificate</a:t>
            </a:r>
          </a:p>
          <a:p>
            <a:pPr indent="-228600" lvl="1" marL="914400" rtl="0">
              <a:spcBef>
                <a:spcPts val="0"/>
              </a:spcBef>
              <a:buChar char="◆"/>
            </a:pPr>
            <a:r>
              <a:rPr lang="en"/>
              <a:t>Certificate is used as collateral</a:t>
            </a:r>
          </a:p>
          <a:p>
            <a:pPr indent="-228600" lvl="1" marL="914400" rtl="0">
              <a:spcBef>
                <a:spcPts val="0"/>
              </a:spcBef>
              <a:buChar char="◆"/>
            </a:pPr>
            <a:r>
              <a:rPr lang="en"/>
              <a:t>Interest rate usually goes up 2%-5% from the interest rate received on the certificate</a:t>
            </a:r>
          </a:p>
          <a:p>
            <a:pPr indent="-228600" lvl="1" marL="914400" rtl="0">
              <a:spcBef>
                <a:spcPts val="0"/>
              </a:spcBef>
              <a:buChar char="◆"/>
            </a:pPr>
            <a:r>
              <a:rPr lang="en"/>
              <a:t>If you cash in the certificate before it matures, you incur a penalty</a:t>
            </a:r>
          </a:p>
          <a:p>
            <a:pPr indent="-228600" lvl="1" marL="914400">
              <a:spcBef>
                <a:spcPts val="0"/>
              </a:spcBef>
              <a:buChar char="◆"/>
            </a:pPr>
            <a:r>
              <a:rPr lang="en"/>
              <a:t>borrowing money using the certificate as collateral, you get a moderate rate of interest on the loan and certificate retains its full value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idx="2" type="body"/>
          </p:nvPr>
        </p:nvSpPr>
        <p:spPr>
          <a:xfrm>
            <a:off x="5091900" y="1004600"/>
            <a:ext cx="3837000" cy="3695100"/>
          </a:xfrm>
          <a:prstGeom prst="rect">
            <a:avLst/>
          </a:prstGeom>
        </p:spPr>
        <p:txBody>
          <a:bodyPr anchorCtr="0" anchor="ctr" bIns="91425" lIns="91425" rIns="91425" wrap="square" tIns="91425">
            <a:noAutofit/>
          </a:bodyPr>
          <a:lstStyle/>
          <a:p>
            <a:pPr indent="-457200" lvl="0" marL="457200" rtl="0">
              <a:spcBef>
                <a:spcPts val="0"/>
              </a:spcBef>
              <a:buSzPct val="100000"/>
              <a:buChar char="➔"/>
            </a:pPr>
            <a:r>
              <a:rPr lang="en" sz="3600"/>
              <a:t>Open-Ended Credit</a:t>
            </a:r>
          </a:p>
          <a:p>
            <a:pPr indent="-457200" lvl="0" marL="457200" rtl="0">
              <a:spcBef>
                <a:spcPts val="0"/>
              </a:spcBef>
              <a:buSzPct val="100000"/>
              <a:buChar char="➔"/>
            </a:pPr>
            <a:r>
              <a:rPr lang="en" sz="3600"/>
              <a:t>Closed-End Credit</a:t>
            </a:r>
          </a:p>
          <a:p>
            <a:pPr indent="-457200" lvl="0" marL="457200" rtl="0">
              <a:spcBef>
                <a:spcPts val="0"/>
              </a:spcBef>
              <a:buSzPct val="100000"/>
              <a:buChar char="➔"/>
            </a:pPr>
            <a:r>
              <a:rPr lang="en" sz="3600"/>
              <a:t>Service Credit</a:t>
            </a:r>
          </a:p>
        </p:txBody>
      </p:sp>
      <p:sp>
        <p:nvSpPr>
          <p:cNvPr id="70" name="Shape 70"/>
          <p:cNvSpPr txBox="1"/>
          <p:nvPr>
            <p:ph type="title"/>
          </p:nvPr>
        </p:nvSpPr>
        <p:spPr>
          <a:xfrm>
            <a:off x="265500" y="1912650"/>
            <a:ext cx="4045199" cy="1318199"/>
          </a:xfrm>
          <a:prstGeom prst="rect">
            <a:avLst/>
          </a:prstGeom>
        </p:spPr>
        <p:txBody>
          <a:bodyPr anchorCtr="0" anchor="ctr" bIns="91425" lIns="91425" rIns="91425" wrap="square" tIns="91425">
            <a:noAutofit/>
          </a:bodyPr>
          <a:lstStyle/>
          <a:p>
            <a:pPr lvl="0" rtl="0">
              <a:spcBef>
                <a:spcPts val="0"/>
              </a:spcBef>
              <a:buClr>
                <a:srgbClr val="000000"/>
              </a:buClr>
              <a:buSzPct val="25000"/>
              <a:buFont typeface="Arial"/>
              <a:buNone/>
            </a:pPr>
            <a:r>
              <a:rPr lang="en" sz="4800"/>
              <a:t>Kinds of Credit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87900" y="458025"/>
            <a:ext cx="8368200" cy="686099"/>
          </a:xfrm>
          <a:prstGeom prst="rect">
            <a:avLst/>
          </a:prstGeom>
        </p:spPr>
        <p:txBody>
          <a:bodyPr anchorCtr="0" anchor="b" bIns="91425" lIns="91425" rIns="91425" wrap="square" tIns="91425">
            <a:noAutofit/>
          </a:bodyPr>
          <a:lstStyle/>
          <a:p>
            <a:pPr lvl="0">
              <a:spcBef>
                <a:spcPts val="0"/>
              </a:spcBef>
              <a:buNone/>
            </a:pPr>
            <a:r>
              <a:rPr lang="en"/>
              <a:t>Open-Ended Credit</a:t>
            </a:r>
          </a:p>
        </p:txBody>
      </p:sp>
      <p:sp>
        <p:nvSpPr>
          <p:cNvPr id="76" name="Shape 76"/>
          <p:cNvSpPr txBox="1"/>
          <p:nvPr>
            <p:ph idx="1" type="body"/>
          </p:nvPr>
        </p:nvSpPr>
        <p:spPr>
          <a:xfrm>
            <a:off x="387900" y="1489824"/>
            <a:ext cx="8368200" cy="3078899"/>
          </a:xfrm>
          <a:prstGeom prst="rect">
            <a:avLst/>
          </a:prstGeom>
        </p:spPr>
        <p:txBody>
          <a:bodyPr anchorCtr="0" anchor="t" bIns="91425" lIns="91425" rIns="91425" wrap="square" tIns="91425">
            <a:noAutofit/>
          </a:bodyPr>
          <a:lstStyle/>
          <a:p>
            <a:pPr indent="-336550" lvl="0" marL="457200" rtl="0">
              <a:lnSpc>
                <a:spcPct val="100000"/>
              </a:lnSpc>
              <a:spcBef>
                <a:spcPts val="0"/>
              </a:spcBef>
              <a:buSzPct val="100000"/>
              <a:buChar char="➔"/>
            </a:pPr>
            <a:r>
              <a:rPr i="1" lang="en" sz="1700"/>
              <a:t>Definition</a:t>
            </a:r>
            <a:r>
              <a:rPr lang="en" sz="1700"/>
              <a:t>: an agreement to lend the borrower an amount up to a stated limit and to allow borrowing up to that limit again, whenever the balance falls </a:t>
            </a:r>
            <a:r>
              <a:rPr b="1" lang="en" sz="1700" u="sng"/>
              <a:t>below</a:t>
            </a:r>
            <a:r>
              <a:rPr lang="en" sz="1700"/>
              <a:t> the limit.</a:t>
            </a:r>
          </a:p>
          <a:p>
            <a:pPr indent="-336550" lvl="0" marL="457200" rtl="0">
              <a:lnSpc>
                <a:spcPct val="100000"/>
              </a:lnSpc>
              <a:spcBef>
                <a:spcPts val="0"/>
              </a:spcBef>
              <a:buSzPct val="100000"/>
              <a:buChar char="➔"/>
            </a:pPr>
            <a:r>
              <a:rPr i="1" lang="en" sz="1700"/>
              <a:t>Example:</a:t>
            </a:r>
            <a:r>
              <a:rPr lang="en" sz="1700"/>
              <a:t> Credit Card Accounts</a:t>
            </a:r>
          </a:p>
          <a:p>
            <a:pPr indent="-336550" lvl="0" marL="457200" rtl="0">
              <a:lnSpc>
                <a:spcPct val="100000"/>
              </a:lnSpc>
              <a:spcBef>
                <a:spcPts val="0"/>
              </a:spcBef>
              <a:buSzPct val="100000"/>
              <a:buChar char="➔"/>
            </a:pPr>
            <a:r>
              <a:rPr lang="en" sz="1700"/>
              <a:t>Borrower usually has a choice of repaying the entire balance within 30 days or repaying it over a number of months/years.</a:t>
            </a:r>
          </a:p>
          <a:p>
            <a:pPr indent="-336550" lvl="0" marL="457200" rtl="0">
              <a:lnSpc>
                <a:spcPct val="100000"/>
              </a:lnSpc>
              <a:spcBef>
                <a:spcPts val="0"/>
              </a:spcBef>
              <a:buSzPct val="100000"/>
              <a:buChar char="➔"/>
            </a:pPr>
            <a:r>
              <a:rPr lang="en" sz="1700"/>
              <a:t>Can be used again and again, as long as the balance owed does </a:t>
            </a:r>
            <a:r>
              <a:rPr b="1" i="1" lang="en" sz="1700" u="sng"/>
              <a:t>not</a:t>
            </a:r>
            <a:r>
              <a:rPr lang="en" sz="1700"/>
              <a:t> exceed the limit.</a:t>
            </a:r>
          </a:p>
          <a:p>
            <a:pPr indent="-336550" lvl="0" marL="457200" rtl="0">
              <a:spcBef>
                <a:spcPts val="0"/>
              </a:spcBef>
              <a:buSzPct val="100000"/>
              <a:buChar char="➔"/>
            </a:pPr>
            <a:r>
              <a:rPr lang="en" sz="1700"/>
              <a:t>Types</a:t>
            </a:r>
          </a:p>
          <a:p>
            <a:pPr indent="-228600" lvl="1" marL="914400" rtl="0">
              <a:spcBef>
                <a:spcPts val="0"/>
              </a:spcBef>
              <a:buChar char="◆"/>
            </a:pPr>
            <a:r>
              <a:rPr lang="en"/>
              <a:t>Open 30-day Accounts</a:t>
            </a:r>
          </a:p>
          <a:p>
            <a:pPr indent="-228600" lvl="1" marL="914400" rtl="0">
              <a:spcBef>
                <a:spcPts val="0"/>
              </a:spcBef>
              <a:buChar char="◆"/>
            </a:pPr>
            <a:r>
              <a:rPr lang="en"/>
              <a:t>Revolving Credit Accounts</a:t>
            </a:r>
          </a:p>
          <a:p>
            <a:pPr indent="-336550" lvl="0" marL="457200">
              <a:spcBef>
                <a:spcPts val="0"/>
              </a:spcBef>
              <a:buSzPct val="100000"/>
              <a:buChar char="➔"/>
            </a:pPr>
            <a:r>
              <a:rPr lang="en" sz="1700"/>
              <a:t>Credit Card Terms</a:t>
            </a:r>
          </a:p>
        </p:txBody>
      </p:sp>
      <p:pic>
        <p:nvPicPr>
          <p:cNvPr id="77" name="Shape 77"/>
          <p:cNvPicPr preferRelativeResize="0"/>
          <p:nvPr/>
        </p:nvPicPr>
        <p:blipFill>
          <a:blip r:embed="rId3">
            <a:alphaModFix/>
          </a:blip>
          <a:stretch>
            <a:fillRect/>
          </a:stretch>
        </p:blipFill>
        <p:spPr>
          <a:xfrm>
            <a:off x="6838875" y="3305575"/>
            <a:ext cx="2076524" cy="16093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Types of Open-Ended Credit</a:t>
            </a:r>
          </a:p>
        </p:txBody>
      </p:sp>
      <p:sp>
        <p:nvSpPr>
          <p:cNvPr id="83" name="Shape 83"/>
          <p:cNvSpPr txBox="1"/>
          <p:nvPr>
            <p:ph idx="1" type="body"/>
          </p:nvPr>
        </p:nvSpPr>
        <p:spPr>
          <a:xfrm>
            <a:off x="387900" y="1489825"/>
            <a:ext cx="3999900" cy="3078900"/>
          </a:xfrm>
          <a:prstGeom prst="rect">
            <a:avLst/>
          </a:prstGeom>
        </p:spPr>
        <p:txBody>
          <a:bodyPr anchorCtr="0" anchor="t" bIns="91425" lIns="91425" rIns="91425" wrap="square" tIns="91425">
            <a:noAutofit/>
          </a:bodyPr>
          <a:lstStyle/>
          <a:p>
            <a:pPr lvl="0">
              <a:spcBef>
                <a:spcPts val="0"/>
              </a:spcBef>
              <a:buNone/>
            </a:pPr>
            <a:r>
              <a:rPr lang="en"/>
              <a:t>Open 30-day Accounts</a:t>
            </a:r>
          </a:p>
          <a:p>
            <a:pPr indent="-311150" lvl="0" marL="457200" rtl="0">
              <a:spcBef>
                <a:spcPts val="0"/>
              </a:spcBef>
              <a:buSzPct val="100000"/>
              <a:buChar char="★"/>
            </a:pPr>
            <a:r>
              <a:rPr i="1" lang="en" sz="1300"/>
              <a:t>Definition</a:t>
            </a:r>
            <a:r>
              <a:rPr lang="en" sz="1300"/>
              <a:t>: consumer promises to pay the </a:t>
            </a:r>
            <a:r>
              <a:rPr b="1" lang="en" sz="1300"/>
              <a:t>full balance</a:t>
            </a:r>
            <a:r>
              <a:rPr lang="en" sz="1300"/>
              <a:t> owed each month</a:t>
            </a:r>
          </a:p>
          <a:p>
            <a:pPr indent="-311150" lvl="0" marL="457200" rtl="0">
              <a:spcBef>
                <a:spcPts val="0"/>
              </a:spcBef>
              <a:buSzPct val="100000"/>
              <a:buChar char="★"/>
            </a:pPr>
            <a:r>
              <a:rPr i="1" lang="en" sz="1300"/>
              <a:t>Example:</a:t>
            </a:r>
            <a:r>
              <a:rPr lang="en" sz="1300"/>
              <a:t> American Express, Diner’s Club</a:t>
            </a:r>
          </a:p>
          <a:p>
            <a:pPr indent="-311150" lvl="0" marL="457200" rtl="0">
              <a:spcBef>
                <a:spcPts val="0"/>
              </a:spcBef>
              <a:buSzPct val="100000"/>
              <a:buChar char="★"/>
            </a:pPr>
            <a:r>
              <a:rPr lang="en" sz="1300"/>
              <a:t>On all charges balance </a:t>
            </a:r>
            <a:r>
              <a:rPr b="1" lang="en" sz="1300" u="sng"/>
              <a:t>must</a:t>
            </a:r>
            <a:r>
              <a:rPr lang="en" sz="1300"/>
              <a:t> be paid in full when bill is received</a:t>
            </a:r>
          </a:p>
          <a:p>
            <a:pPr indent="-311150" lvl="0" marL="457200" rtl="0">
              <a:spcBef>
                <a:spcPts val="0"/>
              </a:spcBef>
              <a:buSzPct val="100000"/>
              <a:buChar char="★"/>
            </a:pPr>
            <a:r>
              <a:rPr b="1" lang="en" sz="1300" u="sng"/>
              <a:t>NO</a:t>
            </a:r>
            <a:r>
              <a:rPr lang="en" sz="1300"/>
              <a:t> credit beyond the billing cycle</a:t>
            </a:r>
          </a:p>
          <a:p>
            <a:pPr indent="-311150" lvl="0" marL="457200" rtl="0">
              <a:spcBef>
                <a:spcPts val="0"/>
              </a:spcBef>
              <a:buSzPct val="100000"/>
              <a:buChar char="★"/>
            </a:pPr>
            <a:r>
              <a:rPr lang="en" sz="1300"/>
              <a:t>In some cases, billing cycle can be less that 30-days</a:t>
            </a:r>
          </a:p>
          <a:p>
            <a:pPr indent="-311150" lvl="0" marL="457200" rtl="0">
              <a:spcBef>
                <a:spcPts val="0"/>
              </a:spcBef>
              <a:buSzPct val="100000"/>
              <a:buChar char="★"/>
            </a:pPr>
            <a:r>
              <a:rPr lang="en" sz="1300"/>
              <a:t>These cards are </a:t>
            </a:r>
            <a:r>
              <a:rPr lang="en" sz="1300"/>
              <a:t>widely</a:t>
            </a:r>
            <a:r>
              <a:rPr lang="en" sz="1300"/>
              <a:t> accepted nationwide &amp; overseas</a:t>
            </a:r>
          </a:p>
          <a:p>
            <a:pPr indent="-311150" lvl="0" marL="457200" rtl="0">
              <a:spcBef>
                <a:spcPts val="0"/>
              </a:spcBef>
              <a:buSzPct val="100000"/>
              <a:buChar char="★"/>
            </a:pPr>
            <a:r>
              <a:rPr lang="en" sz="1300"/>
              <a:t>Have high or no credit limits; provide instant purchase power</a:t>
            </a:r>
          </a:p>
        </p:txBody>
      </p:sp>
      <p:sp>
        <p:nvSpPr>
          <p:cNvPr id="84" name="Shape 84"/>
          <p:cNvSpPr txBox="1"/>
          <p:nvPr>
            <p:ph idx="2" type="body"/>
          </p:nvPr>
        </p:nvSpPr>
        <p:spPr>
          <a:xfrm>
            <a:off x="4756200" y="1489825"/>
            <a:ext cx="3999900" cy="3078900"/>
          </a:xfrm>
          <a:prstGeom prst="rect">
            <a:avLst/>
          </a:prstGeom>
        </p:spPr>
        <p:txBody>
          <a:bodyPr anchorCtr="0" anchor="t" bIns="91425" lIns="91425" rIns="91425" wrap="square" tIns="91425">
            <a:noAutofit/>
          </a:bodyPr>
          <a:lstStyle/>
          <a:p>
            <a:pPr lvl="0">
              <a:spcBef>
                <a:spcPts val="0"/>
              </a:spcBef>
              <a:buNone/>
            </a:pPr>
            <a:r>
              <a:rPr lang="en"/>
              <a:t>Revolving Credit Accounts</a:t>
            </a:r>
          </a:p>
          <a:p>
            <a:pPr indent="-311150" lvl="0" marL="457200" rtl="0">
              <a:spcBef>
                <a:spcPts val="0"/>
              </a:spcBef>
              <a:buSzPct val="100000"/>
              <a:buChar char="★"/>
            </a:pPr>
            <a:r>
              <a:rPr i="1" lang="en" sz="1300"/>
              <a:t>Definition:</a:t>
            </a:r>
            <a:r>
              <a:rPr lang="en" sz="1300"/>
              <a:t> consumer has the option each month of paying in full or making the stated minimum payments</a:t>
            </a:r>
          </a:p>
          <a:p>
            <a:pPr indent="-228600" lvl="1" marL="914400" rtl="0">
              <a:spcBef>
                <a:spcPts val="0"/>
              </a:spcBef>
              <a:buChar char="○"/>
            </a:pPr>
            <a:r>
              <a:rPr lang="en"/>
              <a:t>Minimum payment is based on amount of balance due</a:t>
            </a:r>
          </a:p>
          <a:p>
            <a:pPr indent="-311150" lvl="0" marL="457200" rtl="0">
              <a:spcBef>
                <a:spcPts val="0"/>
              </a:spcBef>
              <a:buSzPct val="100000"/>
              <a:buChar char="★"/>
            </a:pPr>
            <a:r>
              <a:rPr i="1" lang="en" sz="1300"/>
              <a:t>Examples:</a:t>
            </a:r>
            <a:r>
              <a:rPr lang="en" sz="1300"/>
              <a:t> All purpose credit cards (Visa, MasterCard, Discover), retail store cards, department store, &amp; gas cards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title"/>
          </p:nvPr>
        </p:nvSpPr>
        <p:spPr>
          <a:xfrm>
            <a:off x="225750" y="0"/>
            <a:ext cx="5131200" cy="1506300"/>
          </a:xfrm>
          <a:prstGeom prst="rect">
            <a:avLst/>
          </a:prstGeom>
        </p:spPr>
        <p:txBody>
          <a:bodyPr anchorCtr="0" anchor="t" bIns="91425" lIns="91425" rIns="91425" wrap="square" tIns="91425">
            <a:noAutofit/>
          </a:bodyPr>
          <a:lstStyle/>
          <a:p>
            <a:pPr lvl="0" algn="l">
              <a:spcBef>
                <a:spcPts val="0"/>
              </a:spcBef>
              <a:buNone/>
            </a:pPr>
            <a:r>
              <a:rPr lang="en"/>
              <a:t>Credit Card Terms</a:t>
            </a:r>
          </a:p>
        </p:txBody>
      </p:sp>
      <p:sp>
        <p:nvSpPr>
          <p:cNvPr id="90" name="Shape 90"/>
          <p:cNvSpPr txBox="1"/>
          <p:nvPr>
            <p:ph idx="1" type="subTitle"/>
          </p:nvPr>
        </p:nvSpPr>
        <p:spPr>
          <a:xfrm>
            <a:off x="4768725" y="177000"/>
            <a:ext cx="4045200" cy="1329300"/>
          </a:xfrm>
          <a:prstGeom prst="rect">
            <a:avLst/>
          </a:prstGeom>
        </p:spPr>
        <p:txBody>
          <a:bodyPr anchorCtr="0" anchor="t" bIns="91425" lIns="91425" rIns="91425" wrap="square" tIns="91425">
            <a:noAutofit/>
          </a:bodyPr>
          <a:lstStyle/>
          <a:p>
            <a:pPr indent="0" lvl="0" marL="0" rtl="0" algn="l">
              <a:lnSpc>
                <a:spcPct val="115000"/>
              </a:lnSpc>
              <a:spcBef>
                <a:spcPts val="0"/>
              </a:spcBef>
              <a:spcAft>
                <a:spcPts val="1600"/>
              </a:spcAft>
              <a:buNone/>
            </a:pPr>
            <a:r>
              <a:rPr lang="en" sz="1600"/>
              <a:t>When selecting a credit card consider; Terms and Conditions (interest and other charges)</a:t>
            </a:r>
          </a:p>
        </p:txBody>
      </p:sp>
      <p:sp>
        <p:nvSpPr>
          <p:cNvPr id="91" name="Shape 91"/>
          <p:cNvSpPr txBox="1"/>
          <p:nvPr>
            <p:ph idx="2" type="body"/>
          </p:nvPr>
        </p:nvSpPr>
        <p:spPr>
          <a:xfrm>
            <a:off x="268450" y="1506300"/>
            <a:ext cx="8692500" cy="3551700"/>
          </a:xfrm>
          <a:prstGeom prst="rect">
            <a:avLst/>
          </a:prstGeom>
        </p:spPr>
        <p:txBody>
          <a:bodyPr anchorCtr="0" anchor="ctr" bIns="91425" lIns="91425" rIns="91425" wrap="square" tIns="91425">
            <a:noAutofit/>
          </a:bodyPr>
          <a:lstStyle/>
          <a:p>
            <a:pPr indent="-323850" lvl="0" marL="457200" rtl="0">
              <a:lnSpc>
                <a:spcPct val="100000"/>
              </a:lnSpc>
              <a:spcBef>
                <a:spcPts val="0"/>
              </a:spcBef>
              <a:buSzPct val="100000"/>
              <a:buAutoNum type="arabicPeriod"/>
            </a:pPr>
            <a:r>
              <a:rPr lang="en" sz="1500"/>
              <a:t>Annual </a:t>
            </a:r>
            <a:r>
              <a:rPr lang="en" sz="1500"/>
              <a:t>Percentage</a:t>
            </a:r>
            <a:r>
              <a:rPr lang="en" sz="1500"/>
              <a:t> Rate (APR)</a:t>
            </a:r>
          </a:p>
          <a:p>
            <a:pPr indent="-311150" lvl="1" marL="914400" rtl="0">
              <a:lnSpc>
                <a:spcPct val="100000"/>
              </a:lnSpc>
              <a:spcBef>
                <a:spcPts val="0"/>
              </a:spcBef>
              <a:buSzPct val="100000"/>
              <a:buAutoNum type="alphaLcPeriod"/>
            </a:pPr>
            <a:r>
              <a:rPr i="1" lang="en" sz="1300"/>
              <a:t>Definition</a:t>
            </a:r>
            <a:r>
              <a:rPr lang="en" sz="1300"/>
              <a:t>: cost of credit lenders to include all loan cost in the APR</a:t>
            </a:r>
          </a:p>
          <a:p>
            <a:pPr indent="-311150" lvl="1" marL="914400" rtl="0">
              <a:lnSpc>
                <a:spcPct val="100000"/>
              </a:lnSpc>
              <a:spcBef>
                <a:spcPts val="0"/>
              </a:spcBef>
              <a:buSzPct val="100000"/>
              <a:buAutoNum type="alphaLcPeriod"/>
            </a:pPr>
            <a:r>
              <a:rPr lang="en" sz="1300"/>
              <a:t>Lending law requires lenders to include all loan cost in the APR</a:t>
            </a:r>
          </a:p>
          <a:p>
            <a:pPr indent="-311150" lvl="1" marL="914400" rtl="0">
              <a:lnSpc>
                <a:spcPct val="100000"/>
              </a:lnSpc>
              <a:spcBef>
                <a:spcPts val="0"/>
              </a:spcBef>
              <a:buSzPct val="100000"/>
              <a:buAutoNum type="alphaLcPeriod"/>
            </a:pPr>
            <a:r>
              <a:rPr lang="en" sz="1300"/>
              <a:t>APR must be disclosed when opening an account and every monthly bill</a:t>
            </a:r>
          </a:p>
          <a:p>
            <a:pPr indent="-311150" lvl="1" marL="914400" rtl="0">
              <a:lnSpc>
                <a:spcPct val="100000"/>
              </a:lnSpc>
              <a:spcBef>
                <a:spcPts val="0"/>
              </a:spcBef>
              <a:buSzPct val="100000"/>
              <a:buAutoNum type="alphaLcPeriod"/>
            </a:pPr>
            <a:r>
              <a:rPr lang="en" sz="1300"/>
              <a:t>Variable rate, can be very high on credit cards</a:t>
            </a:r>
          </a:p>
          <a:p>
            <a:pPr indent="-323850" lvl="0" marL="457200" rtl="0">
              <a:lnSpc>
                <a:spcPct val="100000"/>
              </a:lnSpc>
              <a:spcBef>
                <a:spcPts val="0"/>
              </a:spcBef>
              <a:buSzPct val="100000"/>
              <a:buAutoNum type="arabicPeriod"/>
            </a:pPr>
            <a:r>
              <a:rPr lang="en" sz="1500"/>
              <a:t>Free Period (Grace Period)</a:t>
            </a:r>
          </a:p>
          <a:p>
            <a:pPr indent="-311150" lvl="1" marL="914400" rtl="0">
              <a:lnSpc>
                <a:spcPct val="100000"/>
              </a:lnSpc>
              <a:spcBef>
                <a:spcPts val="0"/>
              </a:spcBef>
              <a:buSzPct val="100000"/>
              <a:buAutoNum type="alphaLcPeriod"/>
            </a:pPr>
            <a:r>
              <a:rPr lang="en" sz="1300"/>
              <a:t>Definition: allows you to avoid the interest charge by paying current balance in full before due date shown on bill statement</a:t>
            </a:r>
          </a:p>
          <a:p>
            <a:pPr indent="-311150" lvl="1" marL="914400" rtl="0">
              <a:lnSpc>
                <a:spcPct val="100000"/>
              </a:lnSpc>
              <a:spcBef>
                <a:spcPts val="0"/>
              </a:spcBef>
              <a:buSzPct val="100000"/>
              <a:buAutoNum type="alphaLcPeriod"/>
            </a:pPr>
            <a:r>
              <a:rPr lang="en" sz="1300"/>
              <a:t>If </a:t>
            </a:r>
            <a:r>
              <a:rPr b="1" lang="en" sz="1300" u="sng"/>
              <a:t>NO</a:t>
            </a:r>
            <a:r>
              <a:rPr lang="en" sz="1300"/>
              <a:t> free period (10-25 days), the card issuer will impose an interest charge from the date credit card was used or date of each credit card transaction</a:t>
            </a:r>
          </a:p>
          <a:p>
            <a:pPr indent="-323850" lvl="0" marL="457200" rtl="0">
              <a:lnSpc>
                <a:spcPct val="100000"/>
              </a:lnSpc>
              <a:spcBef>
                <a:spcPts val="0"/>
              </a:spcBef>
              <a:buSzPct val="100000"/>
              <a:buAutoNum type="arabicPeriod"/>
            </a:pPr>
            <a:r>
              <a:rPr lang="en" sz="1500"/>
              <a:t>Annual Fees</a:t>
            </a:r>
          </a:p>
          <a:p>
            <a:pPr indent="-311150" lvl="1" marL="914400" rtl="0">
              <a:lnSpc>
                <a:spcPct val="100000"/>
              </a:lnSpc>
              <a:spcBef>
                <a:spcPts val="0"/>
              </a:spcBef>
              <a:buSzPct val="100000"/>
              <a:buAutoNum type="alphaLcPeriod"/>
            </a:pPr>
            <a:r>
              <a:rPr lang="en" sz="1300"/>
              <a:t>Many credit card issuers charge this fee</a:t>
            </a:r>
          </a:p>
          <a:p>
            <a:pPr indent="-311150" lvl="1" marL="914400" rtl="0">
              <a:lnSpc>
                <a:spcPct val="100000"/>
              </a:lnSpc>
              <a:spcBef>
                <a:spcPts val="0"/>
              </a:spcBef>
              <a:buSzPct val="100000"/>
              <a:buAutoNum type="alphaLcPeriod"/>
            </a:pPr>
            <a:r>
              <a:rPr lang="en" sz="1300"/>
              <a:t>Ranges from $15-$35 or more</a:t>
            </a:r>
          </a:p>
          <a:p>
            <a:pPr indent="-311150" lvl="1" marL="914400" rtl="0">
              <a:lnSpc>
                <a:spcPct val="100000"/>
              </a:lnSpc>
              <a:spcBef>
                <a:spcPts val="0"/>
              </a:spcBef>
              <a:buSzPct val="100000"/>
              <a:buAutoNum type="alphaLcPeriod"/>
            </a:pPr>
            <a:r>
              <a:rPr lang="en" sz="1300"/>
              <a:t>Must pay, whether or not it’s used</a:t>
            </a:r>
          </a:p>
          <a:p>
            <a:pPr indent="-323850" lvl="0" marL="457200" rtl="0">
              <a:lnSpc>
                <a:spcPct val="100000"/>
              </a:lnSpc>
              <a:spcBef>
                <a:spcPts val="0"/>
              </a:spcBef>
              <a:buSzPct val="100000"/>
              <a:buAutoNum type="arabicPeriod"/>
            </a:pPr>
            <a:r>
              <a:rPr lang="en" sz="1500"/>
              <a:t>Transaction Fees &amp; Late Fees</a:t>
            </a:r>
          </a:p>
          <a:p>
            <a:pPr indent="-311150" lvl="1" marL="914400" rtl="0">
              <a:lnSpc>
                <a:spcPct val="100000"/>
              </a:lnSpc>
              <a:spcBef>
                <a:spcPts val="0"/>
              </a:spcBef>
              <a:buSzPct val="100000"/>
              <a:buAutoNum type="alphaLcPeriod"/>
            </a:pPr>
            <a:r>
              <a:rPr lang="en" sz="1300"/>
              <a:t>Examples: paying by phone, using access check, going over limit, making late payment,...etc.</a:t>
            </a:r>
          </a:p>
          <a:p>
            <a:pPr indent="-323850" lvl="0" marL="457200">
              <a:lnSpc>
                <a:spcPct val="100000"/>
              </a:lnSpc>
              <a:spcBef>
                <a:spcPts val="0"/>
              </a:spcBef>
              <a:buSzPct val="100000"/>
              <a:buAutoNum type="arabicPeriod"/>
            </a:pPr>
            <a:r>
              <a:rPr lang="en" sz="1500"/>
              <a:t>Method of Calculating the Finance Charge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Closed-End Credit (Installment loan)</a:t>
            </a:r>
          </a:p>
        </p:txBody>
      </p:sp>
      <p:sp>
        <p:nvSpPr>
          <p:cNvPr id="97" name="Shape 97"/>
          <p:cNvSpPr txBox="1"/>
          <p:nvPr>
            <p:ph idx="1" type="body"/>
          </p:nvPr>
        </p:nvSpPr>
        <p:spPr>
          <a:xfrm>
            <a:off x="387900" y="1297474"/>
            <a:ext cx="8368200" cy="3078900"/>
          </a:xfrm>
          <a:prstGeom prst="rect">
            <a:avLst/>
          </a:prstGeom>
        </p:spPr>
        <p:txBody>
          <a:bodyPr anchorCtr="0" anchor="t" bIns="91425" lIns="91425" rIns="91425" wrap="square" tIns="91425">
            <a:noAutofit/>
          </a:bodyPr>
          <a:lstStyle/>
          <a:p>
            <a:pPr indent="-330200" lvl="0" marL="457200" rtl="0">
              <a:spcBef>
                <a:spcPts val="0"/>
              </a:spcBef>
              <a:buSzPct val="100000"/>
              <a:buChar char="➔"/>
            </a:pPr>
            <a:r>
              <a:rPr i="1" lang="en" sz="1600"/>
              <a:t>Definition:</a:t>
            </a:r>
            <a:r>
              <a:rPr lang="en" sz="1600"/>
              <a:t> a loan for a specific amount that must be repaid, in full, including all finance charges, by a stated due date</a:t>
            </a:r>
          </a:p>
          <a:p>
            <a:pPr indent="-330200" lvl="0" marL="457200" rtl="0">
              <a:spcBef>
                <a:spcPts val="0"/>
              </a:spcBef>
              <a:buSzPct val="100000"/>
              <a:buChar char="➔"/>
            </a:pPr>
            <a:r>
              <a:rPr lang="en" sz="1600"/>
              <a:t>Used when paying for expensive items </a:t>
            </a:r>
          </a:p>
          <a:p>
            <a:pPr indent="-228600" lvl="1" marL="914400" rtl="0">
              <a:spcBef>
                <a:spcPts val="0"/>
              </a:spcBef>
              <a:buChar char="◆"/>
            </a:pPr>
            <a:r>
              <a:rPr lang="en" sz="1400"/>
              <a:t>Example: vehicles, property/land, water vehicles,  furniture, &amp; major appliances</a:t>
            </a:r>
          </a:p>
          <a:p>
            <a:pPr indent="-330200" lvl="0" marL="457200" rtl="0">
              <a:spcBef>
                <a:spcPts val="0"/>
              </a:spcBef>
              <a:buSzPct val="100000"/>
              <a:buChar char="➔"/>
            </a:pPr>
            <a:r>
              <a:rPr lang="en" sz="1600"/>
              <a:t>Does</a:t>
            </a:r>
            <a:r>
              <a:rPr b="1" lang="en" sz="1600" u="sng"/>
              <a:t> NOT</a:t>
            </a:r>
            <a:r>
              <a:rPr lang="en" sz="1600"/>
              <a:t> allow continuous borrowing or varying payment amounts</a:t>
            </a:r>
          </a:p>
          <a:p>
            <a:pPr indent="-330200" lvl="0" marL="457200" rtl="0">
              <a:spcBef>
                <a:spcPts val="0"/>
              </a:spcBef>
              <a:buSzPct val="100000"/>
              <a:buChar char="➔"/>
            </a:pPr>
            <a:r>
              <a:rPr lang="en" sz="1600"/>
              <a:t>Loan for a </a:t>
            </a:r>
            <a:r>
              <a:rPr lang="en" sz="1600"/>
              <a:t>specific</a:t>
            </a:r>
            <a:r>
              <a:rPr lang="en" sz="1600"/>
              <a:t> amount and then repays it with fixed payments (installments), including principal and interest</a:t>
            </a:r>
          </a:p>
          <a:p>
            <a:pPr indent="-330200" lvl="0" marL="457200" rtl="0">
              <a:spcBef>
                <a:spcPts val="0"/>
              </a:spcBef>
              <a:buSzPct val="100000"/>
              <a:buChar char="➔"/>
            </a:pPr>
            <a:r>
              <a:rPr lang="en" sz="1600"/>
              <a:t>Down payment required</a:t>
            </a:r>
          </a:p>
          <a:p>
            <a:pPr indent="-330200" lvl="0" marL="457200" rtl="0">
              <a:spcBef>
                <a:spcPts val="0"/>
              </a:spcBef>
              <a:buSzPct val="100000"/>
              <a:buChar char="➔"/>
            </a:pPr>
            <a:r>
              <a:rPr lang="en" sz="1600"/>
              <a:t>Product purchased with the loan becomes the collateral</a:t>
            </a:r>
          </a:p>
          <a:p>
            <a:pPr indent="-330200" lvl="0" marL="457200" rtl="0">
              <a:spcBef>
                <a:spcPts val="0"/>
              </a:spcBef>
              <a:buSzPct val="100000"/>
              <a:buChar char="➔"/>
            </a:pPr>
            <a:r>
              <a:rPr lang="en" sz="1600"/>
              <a:t>Contract for Closed-end credit states:</a:t>
            </a:r>
          </a:p>
          <a:p>
            <a:pPr indent="-228600" lvl="1" marL="914400" rtl="0">
              <a:spcBef>
                <a:spcPts val="0"/>
              </a:spcBef>
              <a:buChar char="◆"/>
            </a:pPr>
            <a:r>
              <a:rPr lang="en"/>
              <a:t>Amount loaned</a:t>
            </a:r>
          </a:p>
          <a:p>
            <a:pPr indent="-228600" lvl="1" marL="914400" rtl="0">
              <a:spcBef>
                <a:spcPts val="0"/>
              </a:spcBef>
              <a:buChar char="◆"/>
            </a:pPr>
            <a:r>
              <a:rPr lang="en"/>
              <a:t>Total finance </a:t>
            </a:r>
            <a:r>
              <a:rPr lang="en"/>
              <a:t>charge</a:t>
            </a:r>
          </a:p>
          <a:p>
            <a:pPr indent="-228600" lvl="1" marL="914400" rtl="0">
              <a:spcBef>
                <a:spcPts val="0"/>
              </a:spcBef>
              <a:buChar char="◆"/>
            </a:pPr>
            <a:r>
              <a:rPr lang="en"/>
              <a:t>Amount of each payment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Service Credit</a:t>
            </a:r>
          </a:p>
        </p:txBody>
      </p:sp>
      <p:sp>
        <p:nvSpPr>
          <p:cNvPr id="103" name="Shape 103"/>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336550" lvl="0" marL="457200" rtl="0">
              <a:spcBef>
                <a:spcPts val="0"/>
              </a:spcBef>
              <a:buSzPct val="100000"/>
              <a:buChar char="➔"/>
            </a:pPr>
            <a:r>
              <a:rPr lang="en" sz="1700"/>
              <a:t>Definition: an agreement to have a service </a:t>
            </a:r>
            <a:r>
              <a:rPr lang="en" sz="1700"/>
              <a:t>performed</a:t>
            </a:r>
            <a:r>
              <a:rPr lang="en" sz="1700"/>
              <a:t> now and pay for it later. </a:t>
            </a:r>
          </a:p>
          <a:p>
            <a:pPr indent="-336550" lvl="0" marL="457200" rtl="0">
              <a:spcBef>
                <a:spcPts val="0"/>
              </a:spcBef>
              <a:buSzPct val="100000"/>
              <a:buChar char="➔"/>
            </a:pPr>
            <a:r>
              <a:rPr lang="en" sz="1700"/>
              <a:t>Example: telephone, utilities, doctors, lawyers, hospitals, dry cleaners, and repair shops</a:t>
            </a:r>
          </a:p>
          <a:p>
            <a:pPr indent="-336550" lvl="0" marL="457200" rtl="0">
              <a:spcBef>
                <a:spcPts val="0"/>
              </a:spcBef>
              <a:buSzPct val="100000"/>
              <a:buChar char="➔"/>
            </a:pPr>
            <a:r>
              <a:rPr lang="en" sz="1700"/>
              <a:t>Terms are set by individual businesses</a:t>
            </a:r>
          </a:p>
          <a:p>
            <a:pPr indent="-336550" lvl="0" marL="457200" rtl="0">
              <a:spcBef>
                <a:spcPts val="0"/>
              </a:spcBef>
              <a:buSzPct val="100000"/>
              <a:buChar char="➔"/>
            </a:pPr>
            <a:r>
              <a:rPr lang="en" sz="1700"/>
              <a:t>Some creditors do </a:t>
            </a:r>
            <a:r>
              <a:rPr b="1" lang="en" sz="1700"/>
              <a:t>not</a:t>
            </a:r>
            <a:r>
              <a:rPr lang="en" sz="1700"/>
              <a:t> impose finance charges on unpaid account balances, however they expect </a:t>
            </a:r>
            <a:r>
              <a:rPr lang="en" sz="1700"/>
              <a:t>regular</a:t>
            </a:r>
            <a:r>
              <a:rPr lang="en" sz="1700"/>
              <a:t> payments to be made until the bill is paid in full</a:t>
            </a:r>
          </a:p>
          <a:p>
            <a:pPr indent="-336550" lvl="0" marL="457200" rtl="0">
              <a:spcBef>
                <a:spcPts val="0"/>
              </a:spcBef>
              <a:buSzPct val="100000"/>
              <a:buChar char="➔"/>
            </a:pPr>
            <a:r>
              <a:rPr lang="en" sz="1700"/>
              <a:t>Others (phone and utility companies) expect payment in full within a time limit</a:t>
            </a:r>
          </a:p>
          <a:p>
            <a:pPr indent="-336550" lvl="1" marL="914400" rtl="0">
              <a:spcBef>
                <a:spcPts val="0"/>
              </a:spcBef>
              <a:buSzPct val="100000"/>
              <a:buChar char="◆"/>
            </a:pPr>
            <a:r>
              <a:rPr lang="en" sz="1700"/>
              <a:t>Offer budget plans as well, averages bills to get lower monthly payments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idx="2" type="body"/>
          </p:nvPr>
        </p:nvSpPr>
        <p:spPr>
          <a:xfrm>
            <a:off x="4939500" y="724200"/>
            <a:ext cx="3837000" cy="3695099"/>
          </a:xfrm>
          <a:prstGeom prst="rect">
            <a:avLst/>
          </a:prstGeom>
        </p:spPr>
        <p:txBody>
          <a:bodyPr anchorCtr="0" anchor="ctr" bIns="91425" lIns="91425" rIns="91425" wrap="square" tIns="91425">
            <a:noAutofit/>
          </a:bodyPr>
          <a:lstStyle/>
          <a:p>
            <a:pPr indent="-381000" lvl="0" marL="457200" rtl="0">
              <a:spcBef>
                <a:spcPts val="0"/>
              </a:spcBef>
              <a:buSzPct val="100000"/>
              <a:buChar char="➔"/>
            </a:pPr>
            <a:r>
              <a:rPr lang="en" sz="2400"/>
              <a:t>Retail Stores</a:t>
            </a:r>
          </a:p>
          <a:p>
            <a:pPr indent="-381000" lvl="0" marL="457200" rtl="0">
              <a:spcBef>
                <a:spcPts val="0"/>
              </a:spcBef>
              <a:buSzPct val="100000"/>
              <a:buChar char="➔"/>
            </a:pPr>
            <a:r>
              <a:rPr lang="en" sz="2400"/>
              <a:t>Credit Card Companies</a:t>
            </a:r>
          </a:p>
          <a:p>
            <a:pPr indent="-381000" lvl="0" marL="457200" rtl="0">
              <a:spcBef>
                <a:spcPts val="0"/>
              </a:spcBef>
              <a:buSzPct val="100000"/>
              <a:buChar char="➔"/>
            </a:pPr>
            <a:r>
              <a:rPr lang="en" sz="2400"/>
              <a:t>Banks and Credit Unions</a:t>
            </a:r>
          </a:p>
          <a:p>
            <a:pPr indent="-381000" lvl="0" marL="457200" rtl="0">
              <a:spcBef>
                <a:spcPts val="0"/>
              </a:spcBef>
              <a:buSzPct val="100000"/>
              <a:buChar char="➔"/>
            </a:pPr>
            <a:r>
              <a:rPr lang="en" sz="2400"/>
              <a:t>Finance Companies</a:t>
            </a:r>
          </a:p>
          <a:p>
            <a:pPr indent="-381000" lvl="0" marL="457200" rtl="0">
              <a:spcBef>
                <a:spcPts val="0"/>
              </a:spcBef>
              <a:buSzPct val="100000"/>
              <a:buChar char="➔"/>
            </a:pPr>
            <a:r>
              <a:rPr lang="en" sz="2400"/>
              <a:t>Pawnbrokers</a:t>
            </a:r>
          </a:p>
          <a:p>
            <a:pPr indent="-381000" lvl="0" marL="457200" rtl="0">
              <a:spcBef>
                <a:spcPts val="0"/>
              </a:spcBef>
              <a:buSzPct val="100000"/>
              <a:buChar char="➔"/>
            </a:pPr>
            <a:r>
              <a:rPr lang="en" sz="2400"/>
              <a:t>Private Lenders</a:t>
            </a:r>
          </a:p>
          <a:p>
            <a:pPr indent="-381000" lvl="0" marL="457200">
              <a:spcBef>
                <a:spcPts val="0"/>
              </a:spcBef>
              <a:buSzPct val="100000"/>
              <a:buChar char="➔"/>
            </a:pPr>
            <a:r>
              <a:rPr lang="en" sz="2400"/>
              <a:t>Other Sources of Consumer Credit</a:t>
            </a:r>
          </a:p>
        </p:txBody>
      </p:sp>
      <p:sp>
        <p:nvSpPr>
          <p:cNvPr id="109" name="Shape 109"/>
          <p:cNvSpPr txBox="1"/>
          <p:nvPr>
            <p:ph type="title"/>
          </p:nvPr>
        </p:nvSpPr>
        <p:spPr>
          <a:xfrm>
            <a:off x="265500" y="1818600"/>
            <a:ext cx="4045199" cy="1506299"/>
          </a:xfrm>
          <a:prstGeom prst="rect">
            <a:avLst/>
          </a:prstGeom>
        </p:spPr>
        <p:txBody>
          <a:bodyPr anchorCtr="0" anchor="ctr" bIns="91425" lIns="91425" rIns="91425" wrap="square" tIns="91425">
            <a:noAutofit/>
          </a:bodyPr>
          <a:lstStyle/>
          <a:p>
            <a:pPr lvl="0">
              <a:spcBef>
                <a:spcPts val="0"/>
              </a:spcBef>
              <a:buNone/>
            </a:pPr>
            <a:r>
              <a:rPr lang="en" sz="4800"/>
              <a:t>Sources of Credit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87900" y="458025"/>
            <a:ext cx="8368200" cy="686100"/>
          </a:xfrm>
          <a:prstGeom prst="rect">
            <a:avLst/>
          </a:prstGeom>
        </p:spPr>
        <p:txBody>
          <a:bodyPr anchorCtr="0" anchor="b" bIns="91425" lIns="91425" rIns="91425" wrap="square" tIns="91425">
            <a:noAutofit/>
          </a:bodyPr>
          <a:lstStyle/>
          <a:p>
            <a:pPr lvl="0">
              <a:spcBef>
                <a:spcPts val="0"/>
              </a:spcBef>
              <a:buNone/>
            </a:pPr>
            <a:r>
              <a:rPr lang="en"/>
              <a:t>Retail Stores</a:t>
            </a:r>
          </a:p>
        </p:txBody>
      </p:sp>
      <p:sp>
        <p:nvSpPr>
          <p:cNvPr id="115" name="Shape 115"/>
          <p:cNvSpPr txBox="1"/>
          <p:nvPr>
            <p:ph idx="1" type="body"/>
          </p:nvPr>
        </p:nvSpPr>
        <p:spPr>
          <a:xfrm>
            <a:off x="387900" y="1489824"/>
            <a:ext cx="8368200" cy="3078900"/>
          </a:xfrm>
          <a:prstGeom prst="rect">
            <a:avLst/>
          </a:prstGeom>
        </p:spPr>
        <p:txBody>
          <a:bodyPr anchorCtr="0" anchor="t" bIns="91425" lIns="91425" rIns="91425" wrap="square" tIns="91425">
            <a:noAutofit/>
          </a:bodyPr>
          <a:lstStyle/>
          <a:p>
            <a:pPr indent="-228600" lvl="0" marL="457200" rtl="0">
              <a:spcBef>
                <a:spcPts val="0"/>
              </a:spcBef>
              <a:buChar char="➔"/>
            </a:pPr>
            <a:r>
              <a:rPr lang="en"/>
              <a:t>Many retail stores offer their own credit cards</a:t>
            </a:r>
          </a:p>
          <a:p>
            <a:pPr indent="-228600" lvl="1" marL="914400" rtl="0">
              <a:spcBef>
                <a:spcPts val="0"/>
              </a:spcBef>
              <a:buChar char="◆"/>
            </a:pPr>
            <a:r>
              <a:rPr lang="en"/>
              <a:t>Example: Costco, Macy’s, Saks, Kohls, Target, Walmart, Amazon,...</a:t>
            </a:r>
          </a:p>
          <a:p>
            <a:pPr indent="-228600" lvl="0" marL="457200" rtl="0">
              <a:spcBef>
                <a:spcPts val="0"/>
              </a:spcBef>
              <a:buChar char="➔"/>
            </a:pPr>
            <a:r>
              <a:rPr lang="en"/>
              <a:t>These cards are only accepted at that specific store</a:t>
            </a:r>
          </a:p>
          <a:p>
            <a:pPr indent="-228600" lvl="0" marL="457200" rtl="0">
              <a:spcBef>
                <a:spcPts val="0"/>
              </a:spcBef>
              <a:buChar char="➔"/>
            </a:pPr>
            <a:r>
              <a:rPr lang="en"/>
              <a:t>Store credit customers often </a:t>
            </a:r>
            <a:r>
              <a:rPr lang="en"/>
              <a:t>receive</a:t>
            </a:r>
            <a:r>
              <a:rPr lang="en"/>
              <a:t> discounts, advance notice of sales, and other privileges not </a:t>
            </a:r>
            <a:r>
              <a:rPr lang="en"/>
              <a:t>offered</a:t>
            </a:r>
            <a:r>
              <a:rPr lang="en"/>
              <a:t> to cash customers</a:t>
            </a:r>
          </a:p>
          <a:p>
            <a:pPr indent="-228600" lvl="0" marL="457200" rtl="0">
              <a:spcBef>
                <a:spcPts val="0"/>
              </a:spcBef>
              <a:buChar char="➔"/>
            </a:pPr>
            <a:r>
              <a:rPr lang="en"/>
              <a:t>Most retail stores also accept credit cards issued by major credit card companies</a:t>
            </a: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